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media/image11.svg" ContentType="image/svg+xml"/>
  <Override PartName="/ppt/media/image1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1"/>
  </p:notesMasterIdLst>
  <p:sldIdLst>
    <p:sldId id="257" r:id="rId3"/>
    <p:sldId id="258" r:id="rId4"/>
    <p:sldId id="259" r:id="rId5"/>
    <p:sldId id="1289" r:id="rId6"/>
    <p:sldId id="2528" r:id="rId7"/>
    <p:sldId id="356" r:id="rId8"/>
    <p:sldId id="2202" r:id="rId9"/>
    <p:sldId id="260" r:id="rId10"/>
    <p:sldId id="2530" r:id="rId11"/>
    <p:sldId id="877" r:id="rId12"/>
    <p:sldId id="1805" r:id="rId13"/>
    <p:sldId id="2531" r:id="rId14"/>
    <p:sldId id="1423" r:id="rId15"/>
    <p:sldId id="2283" r:id="rId16"/>
    <p:sldId id="2555" r:id="rId17"/>
    <p:sldId id="2532" r:id="rId18"/>
    <p:sldId id="2556" r:id="rId19"/>
    <p:sldId id="2557" r:id="rId20"/>
    <p:sldId id="2558" r:id="rId21"/>
    <p:sldId id="2559" r:id="rId22"/>
    <p:sldId id="2560" r:id="rId23"/>
    <p:sldId id="2561" r:id="rId24"/>
    <p:sldId id="2562" r:id="rId25"/>
    <p:sldId id="2563" r:id="rId26"/>
    <p:sldId id="2564" r:id="rId27"/>
    <p:sldId id="2565" r:id="rId28"/>
    <p:sldId id="262" r:id="rId29"/>
    <p:sldId id="2550" r:id="rId30"/>
    <p:sldId id="1121" r:id="rId32"/>
    <p:sldId id="2534" r:id="rId33"/>
    <p:sldId id="261" r:id="rId34"/>
    <p:sldId id="263" r:id="rId35"/>
  </p:sldIdLst>
  <p:sldSz cx="12192000" cy="6858000"/>
  <p:notesSz cx="6858000" cy="9144000"/>
  <p:embeddedFontLst>
    <p:embeddedFont>
      <p:font typeface="汉仪正圆-55W" panose="00020600040101010101" charset="-122"/>
      <p:regular r:id="rId39"/>
    </p:embeddedFont>
    <p:embeddedFont>
      <p:font typeface="等线" panose="02010600030101010101" charset="-122"/>
      <p:regular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03" d="100"/>
          <a:sy n="103" d="100"/>
        </p:scale>
        <p:origin x="150"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45.xml"/><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7F15F5-613A-4914-B400-8E2BCC52E02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BCC2C-72D2-4EF1-BCAA-FBACCD6293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sv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tags" Target="../tags/tag6.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14.sv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5.jpeg"/><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17.xml"/><Relationship Id="rId7" Type="http://schemas.openxmlformats.org/officeDocument/2006/relationships/image" Target="../media/image18.png"/><Relationship Id="rId6" Type="http://schemas.openxmlformats.org/officeDocument/2006/relationships/tags" Target="../tags/tag16.xml"/><Relationship Id="rId5" Type="http://schemas.openxmlformats.org/officeDocument/2006/relationships/image" Target="../media/image17.png"/><Relationship Id="rId4" Type="http://schemas.openxmlformats.org/officeDocument/2006/relationships/tags" Target="../tags/tag15.xml"/><Relationship Id="rId3" Type="http://schemas.openxmlformats.org/officeDocument/2006/relationships/image" Target="../media/image16.png"/><Relationship Id="rId2" Type="http://schemas.openxmlformats.org/officeDocument/2006/relationships/tags" Target="../tags/tag14.xml"/><Relationship Id="rId10" Type="http://schemas.openxmlformats.org/officeDocument/2006/relationships/slideLayout" Target="../slideLayouts/slideLayout1.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19.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21.xml"/><Relationship Id="rId11" Type="http://schemas.openxmlformats.org/officeDocument/2006/relationships/slideLayout" Target="../slideLayouts/slideLayout1.xml"/><Relationship Id="rId10" Type="http://schemas.openxmlformats.org/officeDocument/2006/relationships/tags" Target="../tags/tag24.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tags" Target="../tags/tag28.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tags" Target="../tags/tag30.xml"/><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tags" Target="../tags/tag32.xml"/><Relationship Id="rId1" Type="http://schemas.openxmlformats.org/officeDocument/2006/relationships/tags" Target="../tags/tag31.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tags" Target="../tags/tag34.xml"/><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2.png"/><Relationship Id="rId2" Type="http://schemas.openxmlformats.org/officeDocument/2006/relationships/tags" Target="../tags/tag36.xml"/><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tags" Target="../tags/tag38.xml"/><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tags" Target="../tags/tag40.xml"/><Relationship Id="rId1" Type="http://schemas.openxmlformats.org/officeDocument/2006/relationships/tags" Target="../tags/tag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3.jpeg"/><Relationship Id="rId3" Type="http://schemas.openxmlformats.org/officeDocument/2006/relationships/image" Target="../media/image1.png"/><Relationship Id="rId2" Type="http://schemas.openxmlformats.org/officeDocument/2006/relationships/tags" Target="../tags/tag42.xml"/><Relationship Id="rId1" Type="http://schemas.openxmlformats.org/officeDocument/2006/relationships/tags" Target="../tags/tag41.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tags" Target="../tags/tag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image" Target="../media/image64.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4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tx1"/>
              </a:solidFill>
              <a:cs typeface="+mn-ea"/>
              <a:sym typeface="+mn-lt"/>
            </a:endParaRPr>
          </a:p>
        </p:txBody>
      </p:sp>
      <p:sp>
        <p:nvSpPr>
          <p:cNvPr id="12" name="深度视觉·原创设计 https://www.docer.com/works?userid=22383862"/>
          <p:cNvSpPr>
            <a:spLocks noChangeAspect="1"/>
          </p:cNvSpPr>
          <p:nvPr/>
        </p:nvSpPr>
        <p:spPr>
          <a:xfrm>
            <a:off x="9944100" y="-1567"/>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深度视觉·原创设计 https://www.docer.com/works?userid=22383862"/>
          <p:cNvSpPr>
            <a:spLocks noChangeAspect="1"/>
          </p:cNvSpPr>
          <p:nvPr/>
        </p:nvSpPr>
        <p:spPr>
          <a:xfrm>
            <a:off x="828745" y="650126"/>
            <a:ext cx="659092" cy="659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3" name="深度视觉·原创设计 https://www.docer.com/works?userid=22383862"/>
          <p:cNvSpPr txBox="1"/>
          <p:nvPr/>
        </p:nvSpPr>
        <p:spPr>
          <a:xfrm>
            <a:off x="5142019" y="2472218"/>
            <a:ext cx="1930400" cy="1106805"/>
          </a:xfrm>
          <a:prstGeom prst="rect">
            <a:avLst/>
          </a:prstGeom>
          <a:noFill/>
        </p:spPr>
        <p:txBody>
          <a:bodyPr wrap="none" rtlCol="0">
            <a:spAutoFit/>
          </a:bodyPr>
          <a:lstStyle/>
          <a:p>
            <a:pPr algn="ctr"/>
            <a:r>
              <a:rPr lang="en-US" altLang="zh-CN" sz="6600" b="1" dirty="0">
                <a:solidFill>
                  <a:schemeClr val="tx1">
                    <a:lumMod val="75000"/>
                    <a:lumOff val="25000"/>
                  </a:schemeClr>
                </a:solidFill>
                <a:cs typeface="+mn-ea"/>
                <a:sym typeface="+mn-lt"/>
              </a:rPr>
              <a:t>TJTT</a:t>
            </a:r>
            <a:endParaRPr lang="zh-CN" altLang="en-US" sz="6600" b="1" dirty="0">
              <a:solidFill>
                <a:schemeClr val="tx1">
                  <a:lumMod val="75000"/>
                  <a:lumOff val="25000"/>
                </a:schemeClr>
              </a:solidFill>
              <a:cs typeface="+mn-ea"/>
              <a:sym typeface="+mn-lt"/>
            </a:endParaRPr>
          </a:p>
        </p:txBody>
      </p:sp>
      <p:sp>
        <p:nvSpPr>
          <p:cNvPr id="14" name="深度视觉·原创设计 https://www.docer.com/works?userid=22383862"/>
          <p:cNvSpPr txBox="1"/>
          <p:nvPr/>
        </p:nvSpPr>
        <p:spPr>
          <a:xfrm>
            <a:off x="5206973" y="4680237"/>
            <a:ext cx="1783080" cy="368300"/>
          </a:xfrm>
          <a:prstGeom prst="rect">
            <a:avLst/>
          </a:prstGeom>
          <a:noFill/>
        </p:spPr>
        <p:txBody>
          <a:bodyPr wrap="none" rtlCol="0">
            <a:spAutoFit/>
          </a:bodyPr>
          <a:lstStyle/>
          <a:p>
            <a:r>
              <a:rPr lang="zh-CN" altLang="en-US" dirty="0">
                <a:solidFill>
                  <a:schemeClr val="tx1">
                    <a:lumMod val="75000"/>
                    <a:lumOff val="25000"/>
                  </a:schemeClr>
                </a:solidFill>
                <a:cs typeface="+mn-ea"/>
                <a:sym typeface="+mn-lt"/>
              </a:rPr>
              <a:t>汇报人：</a:t>
            </a:r>
            <a:r>
              <a:rPr lang="zh-CN" altLang="en-US" dirty="0">
                <a:solidFill>
                  <a:schemeClr val="tx1">
                    <a:lumMod val="75000"/>
                    <a:lumOff val="25000"/>
                  </a:schemeClr>
                </a:solidFill>
                <a:cs typeface="+mn-ea"/>
                <a:sym typeface="+mn-lt"/>
              </a:rPr>
              <a:t>齐古伯</a:t>
            </a:r>
            <a:endParaRPr lang="zh-CN" altLang="en-US" dirty="0">
              <a:solidFill>
                <a:schemeClr val="tx1">
                  <a:lumMod val="75000"/>
                  <a:lumOff val="25000"/>
                </a:schemeClr>
              </a:solidFill>
              <a:cs typeface="+mn-ea"/>
              <a:sym typeface="+mn-lt"/>
            </a:endParaRPr>
          </a:p>
        </p:txBody>
      </p:sp>
      <p:sp>
        <p:nvSpPr>
          <p:cNvPr id="15" name="深度视觉·原创设计 https://www.docer.com/works?userid=22383862"/>
          <p:cNvSpPr/>
          <p:nvPr/>
        </p:nvSpPr>
        <p:spPr>
          <a:xfrm>
            <a:off x="4006890" y="1948477"/>
            <a:ext cx="4200525" cy="460375"/>
          </a:xfrm>
          <a:prstGeom prst="rect">
            <a:avLst/>
          </a:prstGeom>
        </p:spPr>
        <p:txBody>
          <a:bodyPr wrap="none">
            <a:spAutoFit/>
          </a:bodyPr>
          <a:lstStyle/>
          <a:p>
            <a:pPr algn="ctr"/>
            <a:r>
              <a:rPr lang="en-US" altLang="zh-CN" sz="2400" dirty="0">
                <a:solidFill>
                  <a:schemeClr val="accent1"/>
                </a:solidFill>
                <a:cs typeface="+mn-ea"/>
                <a:sym typeface="+mn-lt"/>
              </a:rPr>
              <a:t>Table Tennis </a:t>
            </a:r>
            <a:r>
              <a:rPr lang="en-US" altLang="zh-CN" sz="2400" dirty="0">
                <a:solidFill>
                  <a:schemeClr val="accent1"/>
                </a:solidFill>
                <a:cs typeface="+mn-ea"/>
                <a:sym typeface="+mn-lt"/>
              </a:rPr>
              <a:t>Scoring System</a:t>
            </a:r>
            <a:endParaRPr lang="en-US" altLang="zh-CN" sz="2400" dirty="0">
              <a:solidFill>
                <a:schemeClr val="accent1"/>
              </a:solidFill>
              <a:cs typeface="+mn-ea"/>
              <a:sym typeface="+mn-lt"/>
            </a:endParaRPr>
          </a:p>
        </p:txBody>
      </p:sp>
      <p:sp>
        <p:nvSpPr>
          <p:cNvPr id="16" name="深度视觉·原创设计 https://www.docer.com/works?userid=22383862"/>
          <p:cNvSpPr/>
          <p:nvPr/>
        </p:nvSpPr>
        <p:spPr>
          <a:xfrm>
            <a:off x="4911164" y="4757601"/>
            <a:ext cx="214604" cy="2146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深度视觉·原创设计 https://www.docer.com/works?userid=22383862"/>
          <p:cNvSpPr txBox="1"/>
          <p:nvPr/>
        </p:nvSpPr>
        <p:spPr>
          <a:xfrm>
            <a:off x="2873113" y="3708200"/>
            <a:ext cx="6445772" cy="645160"/>
          </a:xfrm>
          <a:prstGeom prst="rect">
            <a:avLst/>
          </a:prstGeom>
          <a:noFill/>
        </p:spPr>
        <p:txBody>
          <a:bodyPr wrap="square" rtlCol="0">
            <a:spAutoFit/>
          </a:bodyPr>
          <a:lstStyle/>
          <a:p>
            <a:pPr algn="ctr">
              <a:lnSpc>
                <a:spcPct val="150000"/>
              </a:lnSpc>
            </a:pPr>
            <a:r>
              <a:rPr lang="en-US" altLang="zh-CN" sz="2400" dirty="0">
                <a:solidFill>
                  <a:schemeClr val="bg1">
                    <a:lumMod val="50000"/>
                  </a:schemeClr>
                </a:solidFill>
                <a:cs typeface="+mn-ea"/>
                <a:sym typeface="+mn-lt"/>
              </a:rPr>
              <a:t>——</a:t>
            </a:r>
            <a:r>
              <a:rPr lang="zh-CN" altLang="en-US" sz="2400" dirty="0">
                <a:solidFill>
                  <a:schemeClr val="bg1">
                    <a:lumMod val="50000"/>
                  </a:schemeClr>
                </a:solidFill>
                <a:cs typeface="+mn-ea"/>
                <a:sym typeface="+mn-lt"/>
              </a:rPr>
              <a:t>基于互联网的高校乒乓球积分赛</a:t>
            </a:r>
            <a:r>
              <a:rPr lang="zh-CN" altLang="en-US" sz="2400" dirty="0">
                <a:solidFill>
                  <a:schemeClr val="bg1">
                    <a:lumMod val="50000"/>
                  </a:schemeClr>
                </a:solidFill>
                <a:cs typeface="+mn-ea"/>
                <a:sym typeface="+mn-lt"/>
              </a:rPr>
              <a:t>体系</a:t>
            </a:r>
            <a:endParaRPr lang="zh-CN" altLang="en-US" sz="2400" dirty="0">
              <a:solidFill>
                <a:schemeClr val="bg1">
                  <a:lumMod val="50000"/>
                </a:schemeClr>
              </a:solidFill>
              <a:cs typeface="+mn-ea"/>
              <a:sym typeface="+mn-lt"/>
            </a:endParaRPr>
          </a:p>
        </p:txBody>
      </p:sp>
      <p:pic>
        <p:nvPicPr>
          <p:cNvPr id="2" name="图片 1" descr="微信图片_20231028192239"/>
          <p:cNvPicPr>
            <a:picLocks noChangeAspect="1"/>
          </p:cNvPicPr>
          <p:nvPr/>
        </p:nvPicPr>
        <p:blipFill>
          <a:blip r:embed="rId1"/>
          <a:srcRect l="1282" t="1614" r="-422" b="7692"/>
          <a:stretch>
            <a:fillRect/>
          </a:stretch>
        </p:blipFill>
        <p:spPr>
          <a:xfrm>
            <a:off x="5207000" y="226060"/>
            <a:ext cx="1958340" cy="1658620"/>
          </a:xfrm>
          <a:prstGeom prst="roundRect">
            <a:avLst/>
          </a:prstGeom>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3"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4"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5" name="深度视觉·原创设计 https://www.docer.com/works?userid=22383862"/>
          <p:cNvSpPr txBox="1"/>
          <p:nvPr/>
        </p:nvSpPr>
        <p:spPr>
          <a:xfrm>
            <a:off x="8804237" y="360184"/>
            <a:ext cx="2324100"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五位一体</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grpSp>
        <p:nvGrpSpPr>
          <p:cNvPr id="2" name="深度视觉·原创设计 https://www.docer.com/works?userid=22383862"/>
          <p:cNvGrpSpPr/>
          <p:nvPr/>
        </p:nvGrpSpPr>
        <p:grpSpPr>
          <a:xfrm>
            <a:off x="3880291" y="1331625"/>
            <a:ext cx="4574564" cy="4463308"/>
            <a:chOff x="7047165" y="1513267"/>
            <a:chExt cx="3926971" cy="3831465"/>
          </a:xfrm>
        </p:grpSpPr>
        <p:grpSp>
          <p:nvGrpSpPr>
            <p:cNvPr id="3" name="Group 2"/>
            <p:cNvGrpSpPr/>
            <p:nvPr/>
          </p:nvGrpSpPr>
          <p:grpSpPr>
            <a:xfrm>
              <a:off x="7047165" y="1513267"/>
              <a:ext cx="3926971" cy="3831465"/>
              <a:chOff x="3550735" y="945638"/>
              <a:chExt cx="5090529" cy="4966723"/>
            </a:xfrm>
          </p:grpSpPr>
          <p:sp>
            <p:nvSpPr>
              <p:cNvPr id="9" name="深度视觉·原创设计 https://www.docer.com/works?userid=22383862"/>
              <p:cNvSpPr/>
              <p:nvPr/>
            </p:nvSpPr>
            <p:spPr bwMode="auto">
              <a:xfrm>
                <a:off x="7714776" y="2018631"/>
                <a:ext cx="619035" cy="517926"/>
              </a:xfrm>
              <a:custGeom>
                <a:avLst/>
                <a:gdLst>
                  <a:gd name="T0" fmla="*/ 0 w 296"/>
                  <a:gd name="T1" fmla="*/ 19 h 248"/>
                  <a:gd name="T2" fmla="*/ 296 w 296"/>
                  <a:gd name="T3" fmla="*/ 248 h 248"/>
                  <a:gd name="T4" fmla="*/ 143 w 296"/>
                  <a:gd name="T5" fmla="*/ 29 h 248"/>
                  <a:gd name="T6" fmla="*/ 0 w 296"/>
                  <a:gd name="T7" fmla="*/ 19 h 248"/>
                </a:gdLst>
                <a:ahLst/>
                <a:cxnLst>
                  <a:cxn ang="0">
                    <a:pos x="T0" y="T1"/>
                  </a:cxn>
                  <a:cxn ang="0">
                    <a:pos x="T2" y="T3"/>
                  </a:cxn>
                  <a:cxn ang="0">
                    <a:pos x="T4" y="T5"/>
                  </a:cxn>
                  <a:cxn ang="0">
                    <a:pos x="T6" y="T7"/>
                  </a:cxn>
                </a:cxnLst>
                <a:rect l="0" t="0" r="r" b="b"/>
                <a:pathLst>
                  <a:path w="296" h="248">
                    <a:moveTo>
                      <a:pt x="0" y="19"/>
                    </a:moveTo>
                    <a:cubicBezTo>
                      <a:pt x="0" y="19"/>
                      <a:pt x="168" y="139"/>
                      <a:pt x="296" y="248"/>
                    </a:cubicBezTo>
                    <a:cubicBezTo>
                      <a:pt x="296" y="248"/>
                      <a:pt x="253" y="80"/>
                      <a:pt x="143" y="29"/>
                    </a:cubicBezTo>
                    <a:cubicBezTo>
                      <a:pt x="143" y="29"/>
                      <a:pt x="89" y="0"/>
                      <a:pt x="0" y="19"/>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0" name="深度视觉·原创设计 https://www.docer.com/works?userid=22383862"/>
              <p:cNvSpPr/>
              <p:nvPr/>
            </p:nvSpPr>
            <p:spPr bwMode="auto">
              <a:xfrm>
                <a:off x="7729219" y="4703179"/>
                <a:ext cx="367293" cy="707762"/>
              </a:xfrm>
              <a:custGeom>
                <a:avLst/>
                <a:gdLst>
                  <a:gd name="T0" fmla="*/ 128 w 176"/>
                  <a:gd name="T1" fmla="*/ 0 h 339"/>
                  <a:gd name="T2" fmla="*/ 0 w 176"/>
                  <a:gd name="T3" fmla="*/ 339 h 339"/>
                  <a:gd name="T4" fmla="*/ 153 w 176"/>
                  <a:gd name="T5" fmla="*/ 155 h 339"/>
                  <a:gd name="T6" fmla="*/ 128 w 176"/>
                  <a:gd name="T7" fmla="*/ 0 h 339"/>
                </a:gdLst>
                <a:ahLst/>
                <a:cxnLst>
                  <a:cxn ang="0">
                    <a:pos x="T0" y="T1"/>
                  </a:cxn>
                  <a:cxn ang="0">
                    <a:pos x="T2" y="T3"/>
                  </a:cxn>
                  <a:cxn ang="0">
                    <a:pos x="T4" y="T5"/>
                  </a:cxn>
                  <a:cxn ang="0">
                    <a:pos x="T6" y="T7"/>
                  </a:cxn>
                </a:cxnLst>
                <a:rect l="0" t="0" r="r" b="b"/>
                <a:pathLst>
                  <a:path w="176" h="339">
                    <a:moveTo>
                      <a:pt x="128" y="0"/>
                    </a:moveTo>
                    <a:cubicBezTo>
                      <a:pt x="128" y="0"/>
                      <a:pt x="90" y="159"/>
                      <a:pt x="0" y="339"/>
                    </a:cubicBezTo>
                    <a:cubicBezTo>
                      <a:pt x="0" y="339"/>
                      <a:pt x="123" y="272"/>
                      <a:pt x="153" y="155"/>
                    </a:cubicBezTo>
                    <a:cubicBezTo>
                      <a:pt x="153" y="155"/>
                      <a:pt x="176" y="85"/>
                      <a:pt x="128"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1" name="深度视觉·原创设计 https://www.docer.com/works?userid=22383862"/>
              <p:cNvSpPr/>
              <p:nvPr/>
            </p:nvSpPr>
            <p:spPr bwMode="auto">
              <a:xfrm>
                <a:off x="6078460" y="2057838"/>
                <a:ext cx="2562804" cy="2996127"/>
              </a:xfrm>
              <a:custGeom>
                <a:avLst/>
                <a:gdLst>
                  <a:gd name="T0" fmla="*/ 938 w 1226"/>
                  <a:gd name="T1" fmla="*/ 1434 h 1434"/>
                  <a:gd name="T2" fmla="*/ 1168 w 1226"/>
                  <a:gd name="T3" fmla="*/ 735 h 1434"/>
                  <a:gd name="T4" fmla="*/ 1214 w 1226"/>
                  <a:gd name="T5" fmla="*/ 490 h 1434"/>
                  <a:gd name="T6" fmla="*/ 1079 w 1226"/>
                  <a:gd name="T7" fmla="*/ 229 h 1434"/>
                  <a:gd name="T8" fmla="*/ 788 w 1226"/>
                  <a:gd name="T9" fmla="*/ 0 h 1434"/>
                  <a:gd name="T10" fmla="*/ 511 w 1226"/>
                  <a:gd name="T11" fmla="*/ 150 h 1434"/>
                  <a:gd name="T12" fmla="*/ 0 w 1226"/>
                  <a:gd name="T13" fmla="*/ 577 h 1434"/>
                  <a:gd name="T14" fmla="*/ 653 w 1226"/>
                  <a:gd name="T15" fmla="*/ 1013 h 1434"/>
                  <a:gd name="T16" fmla="*/ 938 w 1226"/>
                  <a:gd name="T17" fmla="*/ 1434 h 1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6" h="1434">
                    <a:moveTo>
                      <a:pt x="938" y="1434"/>
                    </a:moveTo>
                    <a:cubicBezTo>
                      <a:pt x="1168" y="735"/>
                      <a:pt x="1168" y="735"/>
                      <a:pt x="1168" y="735"/>
                    </a:cubicBezTo>
                    <a:cubicBezTo>
                      <a:pt x="1168" y="735"/>
                      <a:pt x="1213" y="589"/>
                      <a:pt x="1214" y="490"/>
                    </a:cubicBezTo>
                    <a:cubicBezTo>
                      <a:pt x="1214" y="490"/>
                      <a:pt x="1226" y="369"/>
                      <a:pt x="1079" y="229"/>
                    </a:cubicBezTo>
                    <a:cubicBezTo>
                      <a:pt x="1079" y="229"/>
                      <a:pt x="882" y="51"/>
                      <a:pt x="788" y="0"/>
                    </a:cubicBezTo>
                    <a:cubicBezTo>
                      <a:pt x="788" y="0"/>
                      <a:pt x="688" y="6"/>
                      <a:pt x="511" y="150"/>
                    </a:cubicBezTo>
                    <a:cubicBezTo>
                      <a:pt x="0" y="577"/>
                      <a:pt x="0" y="577"/>
                      <a:pt x="0" y="577"/>
                    </a:cubicBezTo>
                    <a:cubicBezTo>
                      <a:pt x="0" y="577"/>
                      <a:pt x="621" y="987"/>
                      <a:pt x="653" y="1013"/>
                    </a:cubicBezTo>
                    <a:cubicBezTo>
                      <a:pt x="685" y="1040"/>
                      <a:pt x="1006" y="1233"/>
                      <a:pt x="938" y="143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2" name="深度视觉·原创设计 https://www.docer.com/works?userid=22383862"/>
              <p:cNvSpPr/>
              <p:nvPr/>
            </p:nvSpPr>
            <p:spPr bwMode="auto">
              <a:xfrm>
                <a:off x="6078460" y="2061085"/>
                <a:ext cx="1626500" cy="1308742"/>
              </a:xfrm>
              <a:custGeom>
                <a:avLst/>
                <a:gdLst>
                  <a:gd name="connsiteX0" fmla="*/ 1626500 w 1626500"/>
                  <a:gd name="connsiteY0" fmla="*/ 0 h 1308743"/>
                  <a:gd name="connsiteX1" fmla="*/ 1601549 w 1626500"/>
                  <a:gd name="connsiteY1" fmla="*/ 8553 h 1308743"/>
                  <a:gd name="connsiteX2" fmla="*/ 1031768 w 1626500"/>
                  <a:gd name="connsiteY2" fmla="*/ 430982 h 1308743"/>
                  <a:gd name="connsiteX3" fmla="*/ 243955 w 1626500"/>
                  <a:gd name="connsiteY3" fmla="*/ 1225155 h 1308743"/>
                  <a:gd name="connsiteX4" fmla="*/ 161118 w 1626500"/>
                  <a:gd name="connsiteY4" fmla="*/ 1308743 h 1308743"/>
                  <a:gd name="connsiteX5" fmla="*/ 120239 w 1626500"/>
                  <a:gd name="connsiteY5" fmla="*/ 1281721 h 1308743"/>
                  <a:gd name="connsiteX6" fmla="*/ 0 w 1626500"/>
                  <a:gd name="connsiteY6" fmla="*/ 1202309 h 1308743"/>
                  <a:gd name="connsiteX7" fmla="*/ 1068184 w 1626500"/>
                  <a:gd name="connsiteY7" fmla="*/ 310156 h 1308743"/>
                  <a:gd name="connsiteX8" fmla="*/ 1608776 w 1626500"/>
                  <a:gd name="connsiteY8" fmla="*/ 3413 h 130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500" h="1308743">
                    <a:moveTo>
                      <a:pt x="1626500" y="0"/>
                    </a:moveTo>
                    <a:lnTo>
                      <a:pt x="1601549" y="8553"/>
                    </a:lnTo>
                    <a:cubicBezTo>
                      <a:pt x="1303589" y="129095"/>
                      <a:pt x="1031768" y="430982"/>
                      <a:pt x="1031768" y="430982"/>
                    </a:cubicBezTo>
                    <a:cubicBezTo>
                      <a:pt x="1031768" y="430982"/>
                      <a:pt x="582902" y="883205"/>
                      <a:pt x="243955" y="1225155"/>
                    </a:cubicBezTo>
                    <a:lnTo>
                      <a:pt x="161118" y="1308743"/>
                    </a:lnTo>
                    <a:lnTo>
                      <a:pt x="120239" y="1281721"/>
                    </a:lnTo>
                    <a:cubicBezTo>
                      <a:pt x="45638" y="1232425"/>
                      <a:pt x="0" y="1202309"/>
                      <a:pt x="0" y="1202309"/>
                    </a:cubicBezTo>
                    <a:cubicBezTo>
                      <a:pt x="0" y="1202309"/>
                      <a:pt x="0" y="1202309"/>
                      <a:pt x="1068184" y="310156"/>
                    </a:cubicBezTo>
                    <a:cubicBezTo>
                      <a:pt x="1345682" y="84506"/>
                      <a:pt x="1532640" y="21042"/>
                      <a:pt x="1608776" y="3413"/>
                    </a:cubicBezTo>
                    <a:close/>
                  </a:path>
                </a:pathLst>
              </a:custGeom>
              <a:solidFill>
                <a:schemeClr val="tx1">
                  <a:lumMod val="75000"/>
                  <a:lumOff val="25000"/>
                  <a:alpha val="28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3" name="深度视觉·原创设计 https://www.docer.com/works?userid=22383862"/>
              <p:cNvSpPr/>
              <p:nvPr/>
            </p:nvSpPr>
            <p:spPr bwMode="auto">
              <a:xfrm>
                <a:off x="5358072" y="3792268"/>
                <a:ext cx="976256" cy="1967329"/>
              </a:xfrm>
              <a:custGeom>
                <a:avLst/>
                <a:gdLst>
                  <a:gd name="connsiteX0" fmla="*/ 976256 w 976256"/>
                  <a:gd name="connsiteY0" fmla="*/ 0 h 1967330"/>
                  <a:gd name="connsiteX1" fmla="*/ 535135 w 976256"/>
                  <a:gd name="connsiteY1" fmla="*/ 1336475 h 1967330"/>
                  <a:gd name="connsiteX2" fmla="*/ 206907 w 976256"/>
                  <a:gd name="connsiteY2" fmla="*/ 1958771 h 1967330"/>
                  <a:gd name="connsiteX3" fmla="*/ 9213 w 976256"/>
                  <a:gd name="connsiteY3" fmla="*/ 1966766 h 1967330"/>
                  <a:gd name="connsiteX4" fmla="*/ 0 w 976256"/>
                  <a:gd name="connsiteY4" fmla="*/ 1966220 h 1967330"/>
                  <a:gd name="connsiteX5" fmla="*/ 5521 w 976256"/>
                  <a:gd name="connsiteY5" fmla="*/ 1962626 h 1967330"/>
                  <a:gd name="connsiteX6" fmla="*/ 433699 w 976256"/>
                  <a:gd name="connsiteY6" fmla="*/ 1276545 h 1967330"/>
                  <a:gd name="connsiteX7" fmla="*/ 881149 w 976256"/>
                  <a:gd name="connsiteY7" fmla="*/ 162368 h 1967330"/>
                  <a:gd name="connsiteX8" fmla="*/ 941555 w 976256"/>
                  <a:gd name="connsiteY8" fmla="*/ 1839 h 1967330"/>
                  <a:gd name="connsiteX9" fmla="*/ 958156 w 976256"/>
                  <a:gd name="connsiteY9" fmla="*/ 961 h 1967330"/>
                  <a:gd name="connsiteX10" fmla="*/ 976256 w 976256"/>
                  <a:gd name="connsiteY10" fmla="*/ 0 h 196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6256" h="1967330">
                    <a:moveTo>
                      <a:pt x="976256" y="0"/>
                    </a:moveTo>
                    <a:cubicBezTo>
                      <a:pt x="976256" y="0"/>
                      <a:pt x="976256" y="0"/>
                      <a:pt x="535135" y="1336475"/>
                    </a:cubicBezTo>
                    <a:cubicBezTo>
                      <a:pt x="380429" y="1839742"/>
                      <a:pt x="206907" y="1958771"/>
                      <a:pt x="206907" y="1958771"/>
                    </a:cubicBezTo>
                    <a:cubicBezTo>
                      <a:pt x="151506" y="1966602"/>
                      <a:pt x="82123" y="1968430"/>
                      <a:pt x="9213" y="1966766"/>
                    </a:cubicBezTo>
                    <a:lnTo>
                      <a:pt x="0" y="1966220"/>
                    </a:lnTo>
                    <a:lnTo>
                      <a:pt x="5521" y="1962626"/>
                    </a:lnTo>
                    <a:cubicBezTo>
                      <a:pt x="261625" y="1768498"/>
                      <a:pt x="405314" y="1335564"/>
                      <a:pt x="433699" y="1276545"/>
                    </a:cubicBezTo>
                    <a:cubicBezTo>
                      <a:pt x="508111" y="1128491"/>
                      <a:pt x="531987" y="1088695"/>
                      <a:pt x="881149" y="162368"/>
                    </a:cubicBezTo>
                    <a:lnTo>
                      <a:pt x="941555" y="1839"/>
                    </a:lnTo>
                    <a:lnTo>
                      <a:pt x="958156" y="961"/>
                    </a:lnTo>
                    <a:cubicBezTo>
                      <a:pt x="969968" y="335"/>
                      <a:pt x="976256" y="0"/>
                      <a:pt x="976256" y="0"/>
                    </a:cubicBezTo>
                    <a:close/>
                  </a:path>
                </a:pathLst>
              </a:custGeom>
              <a:solidFill>
                <a:schemeClr val="tx1">
                  <a:alpha val="28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4" name="深度视觉·原创设计 https://www.docer.com/works?userid=22383862"/>
              <p:cNvSpPr/>
              <p:nvPr/>
            </p:nvSpPr>
            <p:spPr bwMode="auto">
              <a:xfrm>
                <a:off x="3550735" y="3052419"/>
                <a:ext cx="317771" cy="718081"/>
              </a:xfrm>
              <a:custGeom>
                <a:avLst/>
                <a:gdLst>
                  <a:gd name="T0" fmla="*/ 152 w 152"/>
                  <a:gd name="T1" fmla="*/ 344 h 344"/>
                  <a:gd name="T2" fmla="*/ 56 w 152"/>
                  <a:gd name="T3" fmla="*/ 0 h 344"/>
                  <a:gd name="T4" fmla="*/ 45 w 152"/>
                  <a:gd name="T5" fmla="*/ 238 h 344"/>
                  <a:gd name="T6" fmla="*/ 152 w 152"/>
                  <a:gd name="T7" fmla="*/ 344 h 344"/>
                </a:gdLst>
                <a:ahLst/>
                <a:cxnLst>
                  <a:cxn ang="0">
                    <a:pos x="T0" y="T1"/>
                  </a:cxn>
                  <a:cxn ang="0">
                    <a:pos x="T2" y="T3"/>
                  </a:cxn>
                  <a:cxn ang="0">
                    <a:pos x="T4" y="T5"/>
                  </a:cxn>
                  <a:cxn ang="0">
                    <a:pos x="T6" y="T7"/>
                  </a:cxn>
                </a:cxnLst>
                <a:rect l="0" t="0" r="r" b="b"/>
                <a:pathLst>
                  <a:path w="152" h="344">
                    <a:moveTo>
                      <a:pt x="152" y="344"/>
                    </a:moveTo>
                    <a:cubicBezTo>
                      <a:pt x="152" y="344"/>
                      <a:pt x="88" y="184"/>
                      <a:pt x="56" y="0"/>
                    </a:cubicBezTo>
                    <a:cubicBezTo>
                      <a:pt x="56" y="0"/>
                      <a:pt x="0" y="125"/>
                      <a:pt x="45" y="238"/>
                    </a:cubicBezTo>
                    <a:cubicBezTo>
                      <a:pt x="45" y="238"/>
                      <a:pt x="63" y="303"/>
                      <a:pt x="152" y="34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5" name="深度视觉·原创设计 https://www.docer.com/works?userid=22383862"/>
              <p:cNvSpPr/>
              <p:nvPr/>
            </p:nvSpPr>
            <p:spPr bwMode="auto">
              <a:xfrm>
                <a:off x="5112766" y="945638"/>
                <a:ext cx="2956924" cy="2552487"/>
              </a:xfrm>
              <a:custGeom>
                <a:avLst/>
                <a:gdLst>
                  <a:gd name="T0" fmla="*/ 1414 w 1414"/>
                  <a:gd name="T1" fmla="*/ 558 h 1222"/>
                  <a:gd name="T2" fmla="*/ 802 w 1414"/>
                  <a:gd name="T3" fmla="*/ 152 h 1222"/>
                  <a:gd name="T4" fmla="*/ 578 w 1414"/>
                  <a:gd name="T5" fmla="*/ 43 h 1222"/>
                  <a:gd name="T6" fmla="*/ 291 w 1414"/>
                  <a:gd name="T7" fmla="*/ 104 h 1222"/>
                  <a:gd name="T8" fmla="*/ 30 w 1414"/>
                  <a:gd name="T9" fmla="*/ 288 h 1222"/>
                  <a:gd name="T10" fmla="*/ 90 w 1414"/>
                  <a:gd name="T11" fmla="*/ 620 h 1222"/>
                  <a:gd name="T12" fmla="*/ 328 w 1414"/>
                  <a:gd name="T13" fmla="*/ 1222 h 1222"/>
                  <a:gd name="T14" fmla="*/ 933 w 1414"/>
                  <a:gd name="T15" fmla="*/ 718 h 1222"/>
                  <a:gd name="T16" fmla="*/ 1414 w 1414"/>
                  <a:gd name="T17" fmla="*/ 558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1222">
                    <a:moveTo>
                      <a:pt x="1414" y="558"/>
                    </a:moveTo>
                    <a:cubicBezTo>
                      <a:pt x="802" y="152"/>
                      <a:pt x="802" y="152"/>
                      <a:pt x="802" y="152"/>
                    </a:cubicBezTo>
                    <a:cubicBezTo>
                      <a:pt x="802" y="152"/>
                      <a:pt x="674" y="70"/>
                      <a:pt x="578" y="43"/>
                    </a:cubicBezTo>
                    <a:cubicBezTo>
                      <a:pt x="578" y="43"/>
                      <a:pt x="465" y="0"/>
                      <a:pt x="291" y="104"/>
                    </a:cubicBezTo>
                    <a:cubicBezTo>
                      <a:pt x="291" y="104"/>
                      <a:pt x="105" y="212"/>
                      <a:pt x="30" y="288"/>
                    </a:cubicBezTo>
                    <a:cubicBezTo>
                      <a:pt x="30" y="288"/>
                      <a:pt x="0" y="384"/>
                      <a:pt x="90" y="620"/>
                    </a:cubicBezTo>
                    <a:cubicBezTo>
                      <a:pt x="90" y="620"/>
                      <a:pt x="164" y="851"/>
                      <a:pt x="328" y="1222"/>
                    </a:cubicBezTo>
                    <a:cubicBezTo>
                      <a:pt x="333" y="1217"/>
                      <a:pt x="933" y="718"/>
                      <a:pt x="933" y="718"/>
                    </a:cubicBezTo>
                    <a:cubicBezTo>
                      <a:pt x="933" y="718"/>
                      <a:pt x="1236" y="440"/>
                      <a:pt x="1414" y="55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6" name="深度视觉·原创设计 https://www.docer.com/works?userid=22383862"/>
              <p:cNvSpPr/>
              <p:nvPr/>
            </p:nvSpPr>
            <p:spPr bwMode="auto">
              <a:xfrm>
                <a:off x="5165466" y="1373716"/>
                <a:ext cx="636723" cy="2124409"/>
              </a:xfrm>
              <a:custGeom>
                <a:avLst/>
                <a:gdLst>
                  <a:gd name="connsiteX0" fmla="*/ 228670 w 636723"/>
                  <a:gd name="connsiteY0" fmla="*/ 0 h 2124410"/>
                  <a:gd name="connsiteX1" fmla="*/ 204508 w 636723"/>
                  <a:gd name="connsiteY1" fmla="*/ 66314 h 2124410"/>
                  <a:gd name="connsiteX2" fmla="*/ 275610 w 636723"/>
                  <a:gd name="connsiteY2" fmla="*/ 874247 h 2124410"/>
                  <a:gd name="connsiteX3" fmla="*/ 614355 w 636723"/>
                  <a:gd name="connsiteY3" fmla="*/ 2045584 h 2124410"/>
                  <a:gd name="connsiteX4" fmla="*/ 636723 w 636723"/>
                  <a:gd name="connsiteY4" fmla="*/ 2121422 h 2124410"/>
                  <a:gd name="connsiteX5" fmla="*/ 633208 w 636723"/>
                  <a:gd name="connsiteY5" fmla="*/ 2124410 h 2124410"/>
                  <a:gd name="connsiteX6" fmla="*/ 135508 w 636723"/>
                  <a:gd name="connsiteY6" fmla="*/ 866965 h 2124410"/>
                  <a:gd name="connsiteX7" fmla="*/ 10038 w 636723"/>
                  <a:gd name="connsiteY7" fmla="*/ 173490 h 2124410"/>
                  <a:gd name="connsiteX8" fmla="*/ 161485 w 636723"/>
                  <a:gd name="connsiteY8" fmla="*/ 46467 h 212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723" h="2124410">
                    <a:moveTo>
                      <a:pt x="228670" y="0"/>
                    </a:moveTo>
                    <a:lnTo>
                      <a:pt x="204508" y="66314"/>
                    </a:lnTo>
                    <a:cubicBezTo>
                      <a:pt x="116951" y="374336"/>
                      <a:pt x="263662" y="809957"/>
                      <a:pt x="275610" y="874247"/>
                    </a:cubicBezTo>
                    <a:cubicBezTo>
                      <a:pt x="286212" y="929140"/>
                      <a:pt x="481410" y="1594580"/>
                      <a:pt x="614355" y="2045584"/>
                    </a:cubicBezTo>
                    <a:lnTo>
                      <a:pt x="636723" y="2121422"/>
                    </a:lnTo>
                    <a:lnTo>
                      <a:pt x="633208" y="2124410"/>
                    </a:lnTo>
                    <a:cubicBezTo>
                      <a:pt x="290255" y="1349473"/>
                      <a:pt x="135508" y="866965"/>
                      <a:pt x="135508" y="866965"/>
                    </a:cubicBezTo>
                    <a:cubicBezTo>
                      <a:pt x="-52698" y="374013"/>
                      <a:pt x="10038" y="173490"/>
                      <a:pt x="10038" y="173490"/>
                    </a:cubicBezTo>
                    <a:cubicBezTo>
                      <a:pt x="49247" y="133804"/>
                      <a:pt x="102964" y="89939"/>
                      <a:pt x="161485" y="46467"/>
                    </a:cubicBezTo>
                    <a:close/>
                  </a:path>
                </a:pathLst>
              </a:custGeom>
              <a:solidFill>
                <a:schemeClr val="tx1">
                  <a:lumMod val="85000"/>
                  <a:lumOff val="15000"/>
                  <a:alpha val="28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7" name="深度视觉·原创设计 https://www.docer.com/works?userid=22383862"/>
              <p:cNvSpPr/>
              <p:nvPr/>
            </p:nvSpPr>
            <p:spPr bwMode="auto">
              <a:xfrm>
                <a:off x="3635335" y="3522886"/>
                <a:ext cx="2698994" cy="2259477"/>
              </a:xfrm>
              <a:custGeom>
                <a:avLst/>
                <a:gdLst>
                  <a:gd name="T0" fmla="*/ 0 w 1291"/>
                  <a:gd name="T1" fmla="*/ 0 h 1082"/>
                  <a:gd name="T2" fmla="*/ 232 w 1291"/>
                  <a:gd name="T3" fmla="*/ 698 h 1082"/>
                  <a:gd name="T4" fmla="*/ 340 w 1291"/>
                  <a:gd name="T5" fmla="*/ 922 h 1082"/>
                  <a:gd name="T6" fmla="*/ 604 w 1291"/>
                  <a:gd name="T7" fmla="*/ 1051 h 1082"/>
                  <a:gd name="T8" fmla="*/ 923 w 1291"/>
                  <a:gd name="T9" fmla="*/ 1067 h 1082"/>
                  <a:gd name="T10" fmla="*/ 1080 w 1291"/>
                  <a:gd name="T11" fmla="*/ 769 h 1082"/>
                  <a:gd name="T12" fmla="*/ 1291 w 1291"/>
                  <a:gd name="T13" fmla="*/ 129 h 1082"/>
                  <a:gd name="T14" fmla="*/ 479 w 1291"/>
                  <a:gd name="T15" fmla="*/ 168 h 1082"/>
                  <a:gd name="T16" fmla="*/ 0 w 1291"/>
                  <a:gd name="T17"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1" h="1082">
                    <a:moveTo>
                      <a:pt x="0" y="0"/>
                    </a:moveTo>
                    <a:cubicBezTo>
                      <a:pt x="232" y="698"/>
                      <a:pt x="232" y="698"/>
                      <a:pt x="232" y="698"/>
                    </a:cubicBezTo>
                    <a:cubicBezTo>
                      <a:pt x="232" y="698"/>
                      <a:pt x="282" y="842"/>
                      <a:pt x="340" y="922"/>
                    </a:cubicBezTo>
                    <a:cubicBezTo>
                      <a:pt x="340" y="922"/>
                      <a:pt x="402" y="1026"/>
                      <a:pt x="604" y="1051"/>
                    </a:cubicBezTo>
                    <a:cubicBezTo>
                      <a:pt x="604" y="1051"/>
                      <a:pt x="817" y="1082"/>
                      <a:pt x="923" y="1067"/>
                    </a:cubicBezTo>
                    <a:cubicBezTo>
                      <a:pt x="923" y="1067"/>
                      <a:pt x="1006" y="1010"/>
                      <a:pt x="1080" y="769"/>
                    </a:cubicBezTo>
                    <a:cubicBezTo>
                      <a:pt x="1291" y="129"/>
                      <a:pt x="1291" y="129"/>
                      <a:pt x="1291" y="129"/>
                    </a:cubicBezTo>
                    <a:cubicBezTo>
                      <a:pt x="1291" y="129"/>
                      <a:pt x="521" y="170"/>
                      <a:pt x="479" y="168"/>
                    </a:cubicBezTo>
                    <a:cubicBezTo>
                      <a:pt x="438" y="166"/>
                      <a:pt x="65" y="202"/>
                      <a:pt x="0"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8" name="深度视觉·原创设计 https://www.docer.com/works?userid=22383862"/>
              <p:cNvSpPr/>
              <p:nvPr/>
            </p:nvSpPr>
            <p:spPr bwMode="auto">
              <a:xfrm>
                <a:off x="4813567" y="5706015"/>
                <a:ext cx="757286" cy="202217"/>
              </a:xfrm>
              <a:custGeom>
                <a:avLst/>
                <a:gdLst>
                  <a:gd name="T0" fmla="*/ 362 w 362"/>
                  <a:gd name="T1" fmla="*/ 20 h 97"/>
                  <a:gd name="T2" fmla="*/ 0 w 362"/>
                  <a:gd name="T3" fmla="*/ 0 h 97"/>
                  <a:gd name="T4" fmla="*/ 222 w 362"/>
                  <a:gd name="T5" fmla="*/ 91 h 97"/>
                  <a:gd name="T6" fmla="*/ 362 w 362"/>
                  <a:gd name="T7" fmla="*/ 20 h 97"/>
                </a:gdLst>
                <a:ahLst/>
                <a:cxnLst>
                  <a:cxn ang="0">
                    <a:pos x="T0" y="T1"/>
                  </a:cxn>
                  <a:cxn ang="0">
                    <a:pos x="T2" y="T3"/>
                  </a:cxn>
                  <a:cxn ang="0">
                    <a:pos x="T4" y="T5"/>
                  </a:cxn>
                  <a:cxn ang="0">
                    <a:pos x="T6" y="T7"/>
                  </a:cxn>
                </a:cxnLst>
                <a:rect l="0" t="0" r="r" b="b"/>
                <a:pathLst>
                  <a:path w="362" h="97">
                    <a:moveTo>
                      <a:pt x="362" y="20"/>
                    </a:moveTo>
                    <a:cubicBezTo>
                      <a:pt x="362" y="20"/>
                      <a:pt x="199" y="32"/>
                      <a:pt x="0" y="0"/>
                    </a:cubicBezTo>
                    <a:cubicBezTo>
                      <a:pt x="0" y="0"/>
                      <a:pt x="101" y="97"/>
                      <a:pt x="222" y="91"/>
                    </a:cubicBezTo>
                    <a:cubicBezTo>
                      <a:pt x="222" y="91"/>
                      <a:pt x="295" y="92"/>
                      <a:pt x="362" y="2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9" name="深度视觉·原创设计 https://www.docer.com/works?userid=22383862"/>
              <p:cNvSpPr/>
              <p:nvPr/>
            </p:nvSpPr>
            <p:spPr bwMode="auto">
              <a:xfrm>
                <a:off x="5251018" y="3448602"/>
                <a:ext cx="2752643" cy="2463759"/>
              </a:xfrm>
              <a:custGeom>
                <a:avLst/>
                <a:gdLst>
                  <a:gd name="T0" fmla="*/ 0 w 1317"/>
                  <a:gd name="T1" fmla="*/ 1171 h 1179"/>
                  <a:gd name="T2" fmla="*/ 735 w 1317"/>
                  <a:gd name="T3" fmla="*/ 1179 h 1179"/>
                  <a:gd name="T4" fmla="*/ 982 w 1317"/>
                  <a:gd name="T5" fmla="*/ 1149 h 1179"/>
                  <a:gd name="T6" fmla="*/ 1191 w 1317"/>
                  <a:gd name="T7" fmla="*/ 941 h 1179"/>
                  <a:gd name="T8" fmla="*/ 1317 w 1317"/>
                  <a:gd name="T9" fmla="*/ 609 h 1179"/>
                  <a:gd name="T10" fmla="*/ 1099 w 1317"/>
                  <a:gd name="T11" fmla="*/ 382 h 1179"/>
                  <a:gd name="T12" fmla="*/ 548 w 1317"/>
                  <a:gd name="T13" fmla="*/ 0 h 1179"/>
                  <a:gd name="T14" fmla="*/ 314 w 1317"/>
                  <a:gd name="T15" fmla="*/ 772 h 1179"/>
                  <a:gd name="T16" fmla="*/ 0 w 1317"/>
                  <a:gd name="T17" fmla="*/ 1171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7" h="1179">
                    <a:moveTo>
                      <a:pt x="0" y="1171"/>
                    </a:moveTo>
                    <a:cubicBezTo>
                      <a:pt x="735" y="1179"/>
                      <a:pt x="735" y="1179"/>
                      <a:pt x="735" y="1179"/>
                    </a:cubicBezTo>
                    <a:cubicBezTo>
                      <a:pt x="735" y="1179"/>
                      <a:pt x="887" y="1178"/>
                      <a:pt x="982" y="1149"/>
                    </a:cubicBezTo>
                    <a:cubicBezTo>
                      <a:pt x="982" y="1149"/>
                      <a:pt x="1101" y="1124"/>
                      <a:pt x="1191" y="941"/>
                    </a:cubicBezTo>
                    <a:cubicBezTo>
                      <a:pt x="1191" y="941"/>
                      <a:pt x="1296" y="714"/>
                      <a:pt x="1317" y="609"/>
                    </a:cubicBezTo>
                    <a:cubicBezTo>
                      <a:pt x="1317" y="609"/>
                      <a:pt x="1302" y="531"/>
                      <a:pt x="1099" y="382"/>
                    </a:cubicBezTo>
                    <a:cubicBezTo>
                      <a:pt x="548" y="0"/>
                      <a:pt x="548" y="0"/>
                      <a:pt x="548" y="0"/>
                    </a:cubicBezTo>
                    <a:cubicBezTo>
                      <a:pt x="356" y="674"/>
                      <a:pt x="348" y="688"/>
                      <a:pt x="314" y="772"/>
                    </a:cubicBezTo>
                    <a:cubicBezTo>
                      <a:pt x="299" y="811"/>
                      <a:pt x="212" y="1175"/>
                      <a:pt x="0" y="1171"/>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20" name="深度视觉·原创设计 https://www.docer.com/works?userid=22383862"/>
              <p:cNvSpPr/>
              <p:nvPr/>
            </p:nvSpPr>
            <p:spPr bwMode="auto">
              <a:xfrm>
                <a:off x="6388666" y="3448602"/>
                <a:ext cx="1614995" cy="1598410"/>
              </a:xfrm>
              <a:custGeom>
                <a:avLst/>
                <a:gdLst>
                  <a:gd name="connsiteX0" fmla="*/ 7719 w 1614994"/>
                  <a:gd name="connsiteY0" fmla="*/ 0 h 1598411"/>
                  <a:gd name="connsiteX1" fmla="*/ 1159356 w 1614994"/>
                  <a:gd name="connsiteY1" fmla="*/ 798266 h 1598411"/>
                  <a:gd name="connsiteX2" fmla="*/ 1614994 w 1614994"/>
                  <a:gd name="connsiteY2" fmla="*/ 1272629 h 1598411"/>
                  <a:gd name="connsiteX3" fmla="*/ 1512380 w 1614994"/>
                  <a:gd name="connsiteY3" fmla="*/ 1588570 h 1598411"/>
                  <a:gd name="connsiteX4" fmla="*/ 1508424 w 1614994"/>
                  <a:gd name="connsiteY4" fmla="*/ 1598411 h 1598411"/>
                  <a:gd name="connsiteX5" fmla="*/ 1512725 w 1614994"/>
                  <a:gd name="connsiteY5" fmla="*/ 1546299 h 1598411"/>
                  <a:gd name="connsiteX6" fmla="*/ 955774 w 1614994"/>
                  <a:gd name="connsiteY6" fmla="*/ 778191 h 1598411"/>
                  <a:gd name="connsiteX7" fmla="*/ 56183 w 1614994"/>
                  <a:gd name="connsiteY7" fmla="*/ 70730 h 1598411"/>
                  <a:gd name="connsiteX8" fmla="*/ 0 w 1614994"/>
                  <a:gd name="connsiteY8" fmla="*/ 27054 h 159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994" h="1598411">
                    <a:moveTo>
                      <a:pt x="7719" y="0"/>
                    </a:moveTo>
                    <a:cubicBezTo>
                      <a:pt x="7719" y="0"/>
                      <a:pt x="7719" y="0"/>
                      <a:pt x="1159356" y="798266"/>
                    </a:cubicBezTo>
                    <a:cubicBezTo>
                      <a:pt x="1583643" y="1109632"/>
                      <a:pt x="1614994" y="1272629"/>
                      <a:pt x="1614994" y="1272629"/>
                    </a:cubicBezTo>
                    <a:cubicBezTo>
                      <a:pt x="1598535" y="1354911"/>
                      <a:pt x="1557386" y="1473045"/>
                      <a:pt x="1512380" y="1588570"/>
                    </a:cubicBezTo>
                    <a:lnTo>
                      <a:pt x="1508424" y="1598411"/>
                    </a:lnTo>
                    <a:lnTo>
                      <a:pt x="1512725" y="1546299"/>
                    </a:lnTo>
                    <a:cubicBezTo>
                      <a:pt x="1506005" y="1185450"/>
                      <a:pt x="1010384" y="831857"/>
                      <a:pt x="955774" y="778191"/>
                    </a:cubicBezTo>
                    <a:cubicBezTo>
                      <a:pt x="916668" y="741160"/>
                      <a:pt x="421820" y="355081"/>
                      <a:pt x="56183" y="70730"/>
                    </a:cubicBezTo>
                    <a:lnTo>
                      <a:pt x="0" y="27054"/>
                    </a:lnTo>
                    <a:close/>
                  </a:path>
                </a:pathLst>
              </a:custGeom>
              <a:solidFill>
                <a:schemeClr val="tx1">
                  <a:lumMod val="65000"/>
                  <a:lumOff val="35000"/>
                  <a:alpha val="28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21" name="深度视觉·原创设计 https://www.docer.com/works?userid=22383862"/>
              <p:cNvSpPr/>
              <p:nvPr/>
            </p:nvSpPr>
            <p:spPr bwMode="auto">
              <a:xfrm>
                <a:off x="3656675" y="1273727"/>
                <a:ext cx="2290469" cy="2602728"/>
              </a:xfrm>
              <a:custGeom>
                <a:avLst/>
                <a:gdLst>
                  <a:gd name="connsiteX0" fmla="*/ 1674780 w 2290469"/>
                  <a:gd name="connsiteY0" fmla="*/ 0 h 2602729"/>
                  <a:gd name="connsiteX1" fmla="*/ 1681053 w 2290469"/>
                  <a:gd name="connsiteY1" fmla="*/ 1060459 h 2602729"/>
                  <a:gd name="connsiteX2" fmla="*/ 2284348 w 2290469"/>
                  <a:gd name="connsiteY2" fmla="*/ 2524205 h 2602729"/>
                  <a:gd name="connsiteX3" fmla="*/ 2290469 w 2290469"/>
                  <a:gd name="connsiteY3" fmla="*/ 2538850 h 2602729"/>
                  <a:gd name="connsiteX4" fmla="*/ 2163680 w 2290469"/>
                  <a:gd name="connsiteY4" fmla="*/ 2545413 h 2602729"/>
                  <a:gd name="connsiteX5" fmla="*/ 980069 w 2290469"/>
                  <a:gd name="connsiteY5" fmla="*/ 2599985 h 2602729"/>
                  <a:gd name="connsiteX6" fmla="*/ 332630 w 2290469"/>
                  <a:gd name="connsiteY6" fmla="*/ 2544434 h 2602729"/>
                  <a:gd name="connsiteX7" fmla="*/ 186014 w 2290469"/>
                  <a:gd name="connsiteY7" fmla="*/ 2483671 h 2602729"/>
                  <a:gd name="connsiteX8" fmla="*/ 183962 w 2290469"/>
                  <a:gd name="connsiteY8" fmla="*/ 2479087 h 2602729"/>
                  <a:gd name="connsiteX9" fmla="*/ 27293 w 2290469"/>
                  <a:gd name="connsiteY9" fmla="*/ 1924692 h 2602729"/>
                  <a:gd name="connsiteX10" fmla="*/ 98378 w 2290469"/>
                  <a:gd name="connsiteY10" fmla="*/ 1315136 h 2602729"/>
                  <a:gd name="connsiteX11" fmla="*/ 462163 w 2290469"/>
                  <a:gd name="connsiteY11" fmla="*/ 943558 h 2602729"/>
                  <a:gd name="connsiteX12" fmla="*/ 1674780 w 2290469"/>
                  <a:gd name="connsiteY12" fmla="*/ 0 h 26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469" h="2602729">
                    <a:moveTo>
                      <a:pt x="1674780" y="0"/>
                    </a:moveTo>
                    <a:cubicBezTo>
                      <a:pt x="1321449" y="263027"/>
                      <a:pt x="1655964" y="976959"/>
                      <a:pt x="1681053" y="1060459"/>
                    </a:cubicBezTo>
                    <a:cubicBezTo>
                      <a:pt x="1703005" y="1131696"/>
                      <a:pt x="2168354" y="2246593"/>
                      <a:pt x="2284348" y="2524205"/>
                    </a:cubicBezTo>
                    <a:lnTo>
                      <a:pt x="2290469" y="2538850"/>
                    </a:lnTo>
                    <a:lnTo>
                      <a:pt x="2163680" y="2545413"/>
                    </a:lnTo>
                    <a:cubicBezTo>
                      <a:pt x="1684347" y="2570130"/>
                      <a:pt x="1034948" y="2602595"/>
                      <a:pt x="980069" y="2599985"/>
                    </a:cubicBezTo>
                    <a:cubicBezTo>
                      <a:pt x="926497" y="2597375"/>
                      <a:pt x="601797" y="2625762"/>
                      <a:pt x="332630" y="2544434"/>
                    </a:cubicBezTo>
                    <a:lnTo>
                      <a:pt x="186014" y="2483671"/>
                    </a:lnTo>
                    <a:lnTo>
                      <a:pt x="183962" y="2479087"/>
                    </a:lnTo>
                    <a:cubicBezTo>
                      <a:pt x="97724" y="2261924"/>
                      <a:pt x="27293" y="1924692"/>
                      <a:pt x="27293" y="1924692"/>
                    </a:cubicBezTo>
                    <a:cubicBezTo>
                      <a:pt x="-62608" y="1509276"/>
                      <a:pt x="98378" y="1315136"/>
                      <a:pt x="98378" y="1315136"/>
                    </a:cubicBezTo>
                    <a:cubicBezTo>
                      <a:pt x="215458" y="1143960"/>
                      <a:pt x="462163" y="943558"/>
                      <a:pt x="462163" y="943558"/>
                    </a:cubicBezTo>
                    <a:cubicBezTo>
                      <a:pt x="462163" y="943558"/>
                      <a:pt x="462163" y="943558"/>
                      <a:pt x="167478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22" name="深度视觉·原创设计 https://www.docer.com/works?userid=22383862"/>
              <p:cNvSpPr/>
              <p:nvPr/>
            </p:nvSpPr>
            <p:spPr bwMode="auto">
              <a:xfrm>
                <a:off x="5174670" y="1121031"/>
                <a:ext cx="594274" cy="447769"/>
              </a:xfrm>
              <a:custGeom>
                <a:avLst/>
                <a:gdLst>
                  <a:gd name="T0" fmla="*/ 0 w 285"/>
                  <a:gd name="T1" fmla="*/ 215 h 215"/>
                  <a:gd name="T2" fmla="*/ 285 w 285"/>
                  <a:gd name="T3" fmla="*/ 11 h 215"/>
                  <a:gd name="T4" fmla="*/ 65 w 285"/>
                  <a:gd name="T5" fmla="*/ 82 h 215"/>
                  <a:gd name="T6" fmla="*/ 0 w 285"/>
                  <a:gd name="T7" fmla="*/ 215 h 215"/>
                </a:gdLst>
                <a:ahLst/>
                <a:cxnLst>
                  <a:cxn ang="0">
                    <a:pos x="T0" y="T1"/>
                  </a:cxn>
                  <a:cxn ang="0">
                    <a:pos x="T2" y="T3"/>
                  </a:cxn>
                  <a:cxn ang="0">
                    <a:pos x="T4" y="T5"/>
                  </a:cxn>
                  <a:cxn ang="0">
                    <a:pos x="T6" y="T7"/>
                  </a:cxn>
                </a:cxnLst>
                <a:rect l="0" t="0" r="r" b="b"/>
                <a:pathLst>
                  <a:path w="285" h="215">
                    <a:moveTo>
                      <a:pt x="0" y="215"/>
                    </a:moveTo>
                    <a:cubicBezTo>
                      <a:pt x="0" y="215"/>
                      <a:pt x="122" y="103"/>
                      <a:pt x="285" y="11"/>
                    </a:cubicBezTo>
                    <a:cubicBezTo>
                      <a:pt x="285" y="11"/>
                      <a:pt x="154" y="0"/>
                      <a:pt x="65" y="82"/>
                    </a:cubicBezTo>
                    <a:cubicBezTo>
                      <a:pt x="65" y="82"/>
                      <a:pt x="8" y="124"/>
                      <a:pt x="0" y="2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23" name="深度视觉·原创设计 https://www.docer.com/works?userid=22383862"/>
              <p:cNvSpPr/>
              <p:nvPr/>
            </p:nvSpPr>
            <p:spPr bwMode="auto">
              <a:xfrm>
                <a:off x="3797737" y="3629770"/>
                <a:ext cx="2149406" cy="246687"/>
              </a:xfrm>
              <a:custGeom>
                <a:avLst/>
                <a:gdLst>
                  <a:gd name="connsiteX0" fmla="*/ 0 w 2149406"/>
                  <a:gd name="connsiteY0" fmla="*/ 0 h 246687"/>
                  <a:gd name="connsiteX1" fmla="*/ 8654 w 2149406"/>
                  <a:gd name="connsiteY1" fmla="*/ 4981 h 246687"/>
                  <a:gd name="connsiteX2" fmla="*/ 726593 w 2149406"/>
                  <a:gd name="connsiteY2" fmla="*/ 142383 h 246687"/>
                  <a:gd name="connsiteX3" fmla="*/ 2049054 w 2149406"/>
                  <a:gd name="connsiteY3" fmla="*/ 179577 h 246687"/>
                  <a:gd name="connsiteX4" fmla="*/ 2149004 w 2149406"/>
                  <a:gd name="connsiteY4" fmla="*/ 181847 h 246687"/>
                  <a:gd name="connsiteX5" fmla="*/ 2149406 w 2149406"/>
                  <a:gd name="connsiteY5" fmla="*/ 182808 h 246687"/>
                  <a:gd name="connsiteX6" fmla="*/ 2022617 w 2149406"/>
                  <a:gd name="connsiteY6" fmla="*/ 189371 h 246687"/>
                  <a:gd name="connsiteX7" fmla="*/ 839006 w 2149406"/>
                  <a:gd name="connsiteY7" fmla="*/ 243943 h 246687"/>
                  <a:gd name="connsiteX8" fmla="*/ 112809 w 2149406"/>
                  <a:gd name="connsiteY8" fmla="*/ 160562 h 246687"/>
                  <a:gd name="connsiteX9" fmla="*/ 45160 w 2149406"/>
                  <a:gd name="connsiteY9" fmla="*/ 128096 h 246687"/>
                  <a:gd name="connsiteX10" fmla="*/ 42900 w 2149406"/>
                  <a:gd name="connsiteY10" fmla="*/ 123045 h 246687"/>
                  <a:gd name="connsiteX11" fmla="*/ 7067 w 2149406"/>
                  <a:gd name="connsiteY11" fmla="*/ 23957 h 24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9406" h="246687">
                    <a:moveTo>
                      <a:pt x="0" y="0"/>
                    </a:moveTo>
                    <a:lnTo>
                      <a:pt x="8654" y="4981"/>
                    </a:lnTo>
                    <a:cubicBezTo>
                      <a:pt x="279543" y="140743"/>
                      <a:pt x="668043" y="135117"/>
                      <a:pt x="726593" y="142383"/>
                    </a:cubicBezTo>
                    <a:cubicBezTo>
                      <a:pt x="786576" y="149756"/>
                      <a:pt x="1567090" y="168550"/>
                      <a:pt x="2049054" y="179577"/>
                    </a:cubicBezTo>
                    <a:lnTo>
                      <a:pt x="2149004" y="181847"/>
                    </a:lnTo>
                    <a:lnTo>
                      <a:pt x="2149406" y="182808"/>
                    </a:lnTo>
                    <a:lnTo>
                      <a:pt x="2022617" y="189371"/>
                    </a:lnTo>
                    <a:cubicBezTo>
                      <a:pt x="1543284" y="214088"/>
                      <a:pt x="893885" y="246553"/>
                      <a:pt x="839006" y="243943"/>
                    </a:cubicBezTo>
                    <a:cubicBezTo>
                      <a:pt x="780077" y="241072"/>
                      <a:pt x="393083" y="275707"/>
                      <a:pt x="112809" y="160562"/>
                    </a:cubicBezTo>
                    <a:lnTo>
                      <a:pt x="45160" y="128096"/>
                    </a:lnTo>
                    <a:lnTo>
                      <a:pt x="42900" y="123045"/>
                    </a:lnTo>
                    <a:cubicBezTo>
                      <a:pt x="30580" y="92022"/>
                      <a:pt x="18583" y="58548"/>
                      <a:pt x="7067" y="23957"/>
                    </a:cubicBezTo>
                    <a:close/>
                  </a:path>
                </a:pathLst>
              </a:custGeom>
              <a:solidFill>
                <a:schemeClr val="tx1">
                  <a:lumMod val="65000"/>
                  <a:lumOff val="35000"/>
                  <a:alpha val="28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grpSp>
        <p:sp>
          <p:nvSpPr>
            <p:cNvPr id="4" name="深度视觉·原创设计 https://www.docer.com/works?userid=22383862"/>
            <p:cNvSpPr/>
            <p:nvPr/>
          </p:nvSpPr>
          <p:spPr>
            <a:xfrm>
              <a:off x="7635108" y="2753542"/>
              <a:ext cx="464862" cy="464862"/>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bg2"/>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5" name="深度视觉·原创设计 https://www.docer.com/works?userid=22383862"/>
            <p:cNvSpPr/>
            <p:nvPr/>
          </p:nvSpPr>
          <p:spPr>
            <a:xfrm>
              <a:off x="9409064" y="4262623"/>
              <a:ext cx="464860" cy="38034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2"/>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6" name="深度视觉·原创设计 https://www.docer.com/works?userid=22383862"/>
            <p:cNvSpPr/>
            <p:nvPr/>
          </p:nvSpPr>
          <p:spPr>
            <a:xfrm>
              <a:off x="7934194" y="4220363"/>
              <a:ext cx="464862" cy="46486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2"/>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7" name="深度视觉·原创设计 https://www.docer.com/works?userid=22383862"/>
            <p:cNvSpPr/>
            <p:nvPr/>
          </p:nvSpPr>
          <p:spPr>
            <a:xfrm>
              <a:off x="9887274" y="3133665"/>
              <a:ext cx="464862" cy="464862"/>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2"/>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8" name="深度视觉·原创设计 https://www.docer.com/works?userid=22383862"/>
            <p:cNvSpPr/>
            <p:nvPr/>
          </p:nvSpPr>
          <p:spPr>
            <a:xfrm>
              <a:off x="8824236" y="2037460"/>
              <a:ext cx="380342" cy="464862"/>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bg2"/>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grpSp>
      <p:sp>
        <p:nvSpPr>
          <p:cNvPr id="36" name="文本框 35"/>
          <p:cNvSpPr txBox="1"/>
          <p:nvPr/>
        </p:nvSpPr>
        <p:spPr>
          <a:xfrm>
            <a:off x="5497830" y="752475"/>
            <a:ext cx="1811020" cy="460375"/>
          </a:xfrm>
          <a:prstGeom prst="rect">
            <a:avLst/>
          </a:prstGeom>
          <a:noFill/>
        </p:spPr>
        <p:txBody>
          <a:bodyPr wrap="square" rtlCol="0">
            <a:spAutoFit/>
          </a:bodyPr>
          <a:p>
            <a:r>
              <a:rPr lang="en-US" altLang="zh-CN" sz="2400" b="1" i="1">
                <a:solidFill>
                  <a:schemeClr val="accent1"/>
                </a:solidFill>
                <a:effectLst>
                  <a:outerShdw blurRad="38100" dist="25400" dir="5400000" algn="ctr" rotWithShape="0">
                    <a:srgbClr val="6E747A">
                      <a:alpha val="43000"/>
                    </a:srgbClr>
                  </a:outerShdw>
                </a:effectLst>
              </a:rPr>
              <a:t>TJTT</a:t>
            </a:r>
            <a:r>
              <a:rPr lang="zh-CN" altLang="en-US" sz="2400" b="1" i="1">
                <a:solidFill>
                  <a:schemeClr val="accent1"/>
                </a:solidFill>
                <a:effectLst>
                  <a:outerShdw blurRad="38100" dist="25400" dir="5400000" algn="ctr" rotWithShape="0">
                    <a:srgbClr val="6E747A">
                      <a:alpha val="43000"/>
                    </a:srgbClr>
                  </a:outerShdw>
                </a:effectLst>
              </a:rPr>
              <a:t>项目组</a:t>
            </a:r>
            <a:endParaRPr lang="zh-CN" altLang="en-US" sz="2400" b="1" i="1">
              <a:solidFill>
                <a:schemeClr val="accent1"/>
              </a:solidFill>
              <a:effectLst>
                <a:outerShdw blurRad="38100" dist="25400" dir="5400000" algn="ctr" rotWithShape="0">
                  <a:srgbClr val="6E747A">
                    <a:alpha val="43000"/>
                  </a:srgbClr>
                </a:outerShdw>
              </a:effectLst>
            </a:endParaRPr>
          </a:p>
        </p:txBody>
      </p:sp>
      <p:sp>
        <p:nvSpPr>
          <p:cNvPr id="37" name="文本框 36"/>
          <p:cNvSpPr txBox="1"/>
          <p:nvPr/>
        </p:nvSpPr>
        <p:spPr>
          <a:xfrm>
            <a:off x="2226310" y="2379980"/>
            <a:ext cx="1631315" cy="460375"/>
          </a:xfrm>
          <a:prstGeom prst="rect">
            <a:avLst/>
          </a:prstGeom>
          <a:noFill/>
        </p:spPr>
        <p:txBody>
          <a:bodyPr wrap="square" rtlCol="0">
            <a:spAutoFit/>
          </a:bodyPr>
          <a:p>
            <a:r>
              <a:rPr lang="zh-CN" altLang="en-US" sz="2400" b="1" i="1">
                <a:solidFill>
                  <a:schemeClr val="accent1"/>
                </a:solidFill>
                <a:effectLst>
                  <a:outerShdw blurRad="38100" dist="25400" dir="5400000" algn="ctr" rotWithShape="0">
                    <a:srgbClr val="6E747A">
                      <a:alpha val="43000"/>
                    </a:srgbClr>
                  </a:outerShdw>
                </a:effectLst>
              </a:rPr>
              <a:t>同济乒协</a:t>
            </a:r>
            <a:endParaRPr lang="zh-CN" altLang="en-US" sz="2400" b="1" i="1">
              <a:solidFill>
                <a:schemeClr val="accent1"/>
              </a:solidFill>
              <a:effectLst>
                <a:outerShdw blurRad="38100" dist="25400" dir="5400000" algn="ctr" rotWithShape="0">
                  <a:srgbClr val="6E747A">
                    <a:alpha val="43000"/>
                  </a:srgbClr>
                </a:outerShdw>
              </a:effectLst>
            </a:endParaRPr>
          </a:p>
        </p:txBody>
      </p:sp>
      <p:sp>
        <p:nvSpPr>
          <p:cNvPr id="38" name="文本框 37"/>
          <p:cNvSpPr txBox="1"/>
          <p:nvPr/>
        </p:nvSpPr>
        <p:spPr>
          <a:xfrm>
            <a:off x="8573135" y="2670810"/>
            <a:ext cx="1892300" cy="460375"/>
          </a:xfrm>
          <a:prstGeom prst="rect">
            <a:avLst/>
          </a:prstGeom>
          <a:noFill/>
        </p:spPr>
        <p:txBody>
          <a:bodyPr wrap="square" rtlCol="0">
            <a:spAutoFit/>
          </a:bodyPr>
          <a:p>
            <a:r>
              <a:rPr lang="zh-CN" altLang="en-US" sz="2400" b="1" i="1">
                <a:solidFill>
                  <a:schemeClr val="accent1"/>
                </a:solidFill>
                <a:effectLst>
                  <a:outerShdw blurRad="38100" dist="25400" dir="5400000" algn="ctr" rotWithShape="0">
                    <a:srgbClr val="6E747A">
                      <a:alpha val="43000"/>
                    </a:srgbClr>
                  </a:outerShdw>
                </a:effectLst>
              </a:rPr>
              <a:t>乒乓球校队</a:t>
            </a:r>
            <a:endParaRPr lang="zh-CN" altLang="en-US" sz="2400" b="1" i="1">
              <a:solidFill>
                <a:schemeClr val="accent1"/>
              </a:solidFill>
              <a:effectLst>
                <a:outerShdw blurRad="38100" dist="25400" dir="5400000" algn="ctr" rotWithShape="0">
                  <a:srgbClr val="6E747A">
                    <a:alpha val="43000"/>
                  </a:srgbClr>
                </a:outerShdw>
              </a:effectLst>
            </a:endParaRPr>
          </a:p>
        </p:txBody>
      </p:sp>
      <p:sp>
        <p:nvSpPr>
          <p:cNvPr id="39" name="文本框 38"/>
          <p:cNvSpPr txBox="1"/>
          <p:nvPr/>
        </p:nvSpPr>
        <p:spPr>
          <a:xfrm>
            <a:off x="2559685" y="5151120"/>
            <a:ext cx="1750060" cy="460375"/>
          </a:xfrm>
          <a:prstGeom prst="rect">
            <a:avLst/>
          </a:prstGeom>
          <a:noFill/>
        </p:spPr>
        <p:txBody>
          <a:bodyPr wrap="square" rtlCol="0">
            <a:spAutoFit/>
          </a:bodyPr>
          <a:p>
            <a:r>
              <a:rPr lang="zh-CN" altLang="en-US" sz="2400" b="1" i="1">
                <a:solidFill>
                  <a:schemeClr val="accent1"/>
                </a:solidFill>
                <a:effectLst>
                  <a:outerShdw blurRad="38100" dist="25400" dir="5400000" algn="ctr" rotWithShape="0">
                    <a:srgbClr val="6E747A">
                      <a:alpha val="43000"/>
                    </a:srgbClr>
                  </a:outerShdw>
                </a:effectLst>
              </a:rPr>
              <a:t>体育教学部</a:t>
            </a:r>
            <a:endParaRPr lang="zh-CN" altLang="en-US" sz="2400" b="1" i="1">
              <a:solidFill>
                <a:schemeClr val="accent1"/>
              </a:solidFill>
              <a:effectLst>
                <a:outerShdw blurRad="38100" dist="25400" dir="5400000" algn="ctr" rotWithShape="0">
                  <a:srgbClr val="6E747A">
                    <a:alpha val="43000"/>
                  </a:srgbClr>
                </a:outerShdw>
              </a:effectLst>
            </a:endParaRPr>
          </a:p>
        </p:txBody>
      </p:sp>
      <p:sp>
        <p:nvSpPr>
          <p:cNvPr id="41" name="文本框 40"/>
          <p:cNvSpPr txBox="1"/>
          <p:nvPr/>
        </p:nvSpPr>
        <p:spPr>
          <a:xfrm>
            <a:off x="7613015" y="5519420"/>
            <a:ext cx="3529330" cy="460375"/>
          </a:xfrm>
          <a:prstGeom prst="rect">
            <a:avLst/>
          </a:prstGeom>
          <a:noFill/>
        </p:spPr>
        <p:txBody>
          <a:bodyPr wrap="square" rtlCol="0">
            <a:spAutoFit/>
          </a:bodyPr>
          <a:p>
            <a:r>
              <a:rPr lang="zh-CN" altLang="en-US" sz="2400" b="1" i="1">
                <a:solidFill>
                  <a:schemeClr val="accent1"/>
                </a:solidFill>
                <a:effectLst>
                  <a:outerShdw blurRad="38100" dist="25400" dir="5400000" algn="ctr" rotWithShape="0">
                    <a:srgbClr val="6E747A">
                      <a:alpha val="43000"/>
                    </a:srgbClr>
                  </a:outerShdw>
                </a:effectLst>
              </a:rPr>
              <a:t>创业谷（同济</a:t>
            </a:r>
            <a:r>
              <a:rPr lang="zh-CN" altLang="en-US" sz="2400" b="1" i="1">
                <a:solidFill>
                  <a:schemeClr val="accent1"/>
                </a:solidFill>
                <a:effectLst>
                  <a:outerShdw blurRad="38100" dist="25400" dir="5400000" algn="ctr" rotWithShape="0">
                    <a:srgbClr val="6E747A">
                      <a:alpha val="43000"/>
                    </a:srgbClr>
                  </a:outerShdw>
                </a:effectLst>
              </a:rPr>
              <a:t>科技园）</a:t>
            </a:r>
            <a:endParaRPr lang="zh-CN" altLang="en-US" sz="2400" b="1" i="1">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画个圈画个勾"/>
          <p:cNvPicPr>
            <a:picLocks noChangeAspect="1"/>
          </p:cNvPicPr>
          <p:nvPr/>
        </p:nvPicPr>
        <p:blipFill>
          <a:blip r:embed="rId1">
            <a:alphaModFix amt="57000"/>
            <a:extLst>
              <a:ext uri="{96DAC541-7B7A-43D3-8B79-37D633B846F1}">
                <asvg:svgBlip xmlns:asvg="http://schemas.microsoft.com/office/drawing/2016/SVG/main" r:embed="rId2"/>
              </a:ext>
            </a:extLst>
          </a:blip>
          <a:stretch>
            <a:fillRect/>
          </a:stretch>
        </p:blipFill>
        <p:spPr>
          <a:xfrm>
            <a:off x="3291205" y="5287645"/>
            <a:ext cx="843915" cy="843915"/>
          </a:xfrm>
          <a:prstGeom prst="rect">
            <a:avLst/>
          </a:prstGeom>
        </p:spPr>
      </p:pic>
      <p:sp>
        <p:nvSpPr>
          <p:cNvPr id="61"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5"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9"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73" name="深度视觉·原创设计 https://www.docer.com/works?userid=22383862"/>
          <p:cNvSpPr txBox="1"/>
          <p:nvPr/>
        </p:nvSpPr>
        <p:spPr>
          <a:xfrm>
            <a:off x="8804237" y="360184"/>
            <a:ext cx="2324100"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阶段规划</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grpSp>
        <p:nvGrpSpPr>
          <p:cNvPr id="14" name="深度视觉·原创设计 https://www.docer.com/works?userid=22383862"/>
          <p:cNvGrpSpPr/>
          <p:nvPr/>
        </p:nvGrpSpPr>
        <p:grpSpPr>
          <a:xfrm>
            <a:off x="717359" y="1499308"/>
            <a:ext cx="10587749" cy="3161843"/>
            <a:chOff x="717359" y="1876679"/>
            <a:chExt cx="10587749" cy="3161843"/>
          </a:xfrm>
        </p:grpSpPr>
        <p:grpSp>
          <p:nvGrpSpPr>
            <p:cNvPr id="15" name="Group 14"/>
            <p:cNvGrpSpPr/>
            <p:nvPr/>
          </p:nvGrpSpPr>
          <p:grpSpPr>
            <a:xfrm>
              <a:off x="717359" y="1978615"/>
              <a:ext cx="10587749" cy="3059907"/>
              <a:chOff x="717359" y="1978615"/>
              <a:chExt cx="10587749" cy="3059907"/>
            </a:xfrm>
          </p:grpSpPr>
          <p:grpSp>
            <p:nvGrpSpPr>
              <p:cNvPr id="22" name="Group 21"/>
              <p:cNvGrpSpPr/>
              <p:nvPr/>
            </p:nvGrpSpPr>
            <p:grpSpPr>
              <a:xfrm>
                <a:off x="944728" y="1978615"/>
                <a:ext cx="10265917" cy="2704075"/>
                <a:chOff x="1032508" y="1951155"/>
                <a:chExt cx="10072120" cy="2653028"/>
              </a:xfrm>
            </p:grpSpPr>
            <p:cxnSp>
              <p:nvCxnSpPr>
                <p:cNvPr id="33" name="深度视觉·原创设计 https://www.docer.com/works?userid=22383862"/>
                <p:cNvCxnSpPr/>
                <p:nvPr/>
              </p:nvCxnSpPr>
              <p:spPr>
                <a:xfrm>
                  <a:off x="1032508" y="4000491"/>
                  <a:ext cx="10072119"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深度视觉·原创设计 https://www.docer.com/works?userid=22383862"/>
                <p:cNvCxnSpPr/>
                <p:nvPr/>
              </p:nvCxnSpPr>
              <p:spPr>
                <a:xfrm>
                  <a:off x="1032508" y="3489169"/>
                  <a:ext cx="10072119"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深度视觉·原创设计 https://www.docer.com/works?userid=22383862"/>
                <p:cNvCxnSpPr/>
                <p:nvPr/>
              </p:nvCxnSpPr>
              <p:spPr>
                <a:xfrm>
                  <a:off x="1032508" y="2977847"/>
                  <a:ext cx="10072119"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深度视觉·原创设计 https://www.docer.com/works?userid=22383862"/>
                <p:cNvCxnSpPr/>
                <p:nvPr/>
              </p:nvCxnSpPr>
              <p:spPr>
                <a:xfrm>
                  <a:off x="1032508" y="2466525"/>
                  <a:ext cx="10072119"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深度视觉·原创设计 https://www.docer.com/works?userid=22383862"/>
                <p:cNvCxnSpPr/>
                <p:nvPr/>
              </p:nvCxnSpPr>
              <p:spPr>
                <a:xfrm>
                  <a:off x="1032508" y="1951155"/>
                  <a:ext cx="10072119"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074377" y="4476167"/>
                  <a:ext cx="10030251" cy="128016"/>
                  <a:chOff x="1074377" y="4961951"/>
                  <a:chExt cx="10030251" cy="128016"/>
                </a:xfrm>
              </p:grpSpPr>
              <p:cxnSp>
                <p:nvCxnSpPr>
                  <p:cNvPr id="39" name="深度视觉·原创设计 https://www.docer.com/works?userid=22383862"/>
                  <p:cNvCxnSpPr>
                    <a:stCxn id="40" idx="2"/>
                    <a:endCxn id="48" idx="6"/>
                  </p:cNvCxnSpPr>
                  <p:nvPr/>
                </p:nvCxnSpPr>
                <p:spPr>
                  <a:xfrm>
                    <a:off x="1074377" y="5025959"/>
                    <a:ext cx="10030251"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深度视觉·原创设计 https://www.docer.com/works?userid=22383862"/>
                  <p:cNvSpPr>
                    <a:spLocks noChangeAspect="1"/>
                  </p:cNvSpPr>
                  <p:nvPr/>
                </p:nvSpPr>
                <p:spPr>
                  <a:xfrm>
                    <a:off x="1074377" y="4961951"/>
                    <a:ext cx="128016" cy="128016"/>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41" name="深度视觉·原创设计 https://www.docer.com/works?userid=22383862"/>
                  <p:cNvSpPr>
                    <a:spLocks noChangeAspect="1"/>
                  </p:cNvSpPr>
                  <p:nvPr/>
                </p:nvSpPr>
                <p:spPr>
                  <a:xfrm>
                    <a:off x="2317390" y="4961951"/>
                    <a:ext cx="128016" cy="128016"/>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42" name="深度视觉·原创设计 https://www.docer.com/works?userid=22383862"/>
                  <p:cNvSpPr>
                    <a:spLocks noChangeAspect="1"/>
                  </p:cNvSpPr>
                  <p:nvPr/>
                </p:nvSpPr>
                <p:spPr>
                  <a:xfrm>
                    <a:off x="3560403" y="4961951"/>
                    <a:ext cx="128016" cy="128016"/>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43" name="深度视觉·原创设计 https://www.docer.com/works?userid=22383862"/>
                  <p:cNvSpPr>
                    <a:spLocks noChangeAspect="1"/>
                  </p:cNvSpPr>
                  <p:nvPr/>
                </p:nvSpPr>
                <p:spPr>
                  <a:xfrm>
                    <a:off x="4803416" y="4961951"/>
                    <a:ext cx="128016" cy="128016"/>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44" name="深度视觉·原创设计 https://www.docer.com/works?userid=22383862"/>
                  <p:cNvSpPr>
                    <a:spLocks noChangeAspect="1"/>
                  </p:cNvSpPr>
                  <p:nvPr/>
                </p:nvSpPr>
                <p:spPr>
                  <a:xfrm>
                    <a:off x="6046429" y="4961951"/>
                    <a:ext cx="128016" cy="128016"/>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45" name="深度视觉·原创设计 https://www.docer.com/works?userid=22383862"/>
                  <p:cNvSpPr>
                    <a:spLocks noChangeAspect="1"/>
                  </p:cNvSpPr>
                  <p:nvPr/>
                </p:nvSpPr>
                <p:spPr>
                  <a:xfrm>
                    <a:off x="7289442" y="4961951"/>
                    <a:ext cx="128016" cy="128016"/>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46" name="深度视觉·原创设计 https://www.docer.com/works?userid=22383862"/>
                  <p:cNvSpPr>
                    <a:spLocks noChangeAspect="1"/>
                  </p:cNvSpPr>
                  <p:nvPr/>
                </p:nvSpPr>
                <p:spPr>
                  <a:xfrm>
                    <a:off x="8532455" y="4961951"/>
                    <a:ext cx="128016" cy="128016"/>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47" name="深度视觉·原创设计 https://www.docer.com/works?userid=22383862"/>
                  <p:cNvSpPr>
                    <a:spLocks noChangeAspect="1"/>
                  </p:cNvSpPr>
                  <p:nvPr/>
                </p:nvSpPr>
                <p:spPr>
                  <a:xfrm>
                    <a:off x="9733599" y="4961951"/>
                    <a:ext cx="128016" cy="128016"/>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48" name="深度视觉·原创设计 https://www.docer.com/works?userid=22383862"/>
                  <p:cNvSpPr>
                    <a:spLocks noChangeAspect="1"/>
                  </p:cNvSpPr>
                  <p:nvPr/>
                </p:nvSpPr>
                <p:spPr>
                  <a:xfrm>
                    <a:off x="10976612" y="4961951"/>
                    <a:ext cx="128016" cy="128016"/>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grpSp>
          </p:grpSp>
          <p:grpSp>
            <p:nvGrpSpPr>
              <p:cNvPr id="23" name="Group 22"/>
              <p:cNvGrpSpPr/>
              <p:nvPr/>
            </p:nvGrpSpPr>
            <p:grpSpPr>
              <a:xfrm>
                <a:off x="717359" y="4783252"/>
                <a:ext cx="10587749" cy="255270"/>
                <a:chOff x="809431" y="4702847"/>
                <a:chExt cx="10387877" cy="250451"/>
              </a:xfrm>
            </p:grpSpPr>
            <p:sp>
              <p:nvSpPr>
                <p:cNvPr id="24" name="深度视觉·原创设计 https://www.docer.com/works?userid=22383862"/>
                <p:cNvSpPr/>
                <p:nvPr/>
              </p:nvSpPr>
              <p:spPr>
                <a:xfrm>
                  <a:off x="809431" y="4702847"/>
                  <a:ext cx="657901" cy="250451"/>
                </a:xfrm>
                <a:prstGeom prst="rect">
                  <a:avLst/>
                </a:prstGeom>
              </p:spPr>
              <p:txBody>
                <a:bodyPr wrap="none">
                  <a:spAutoFit/>
                </a:bodyPr>
                <a:lstStyle/>
                <a:p>
                  <a:pPr algn="ctr"/>
                  <a:r>
                    <a:rPr lang="en-US" sz="1065" b="1" dirty="0">
                      <a:cs typeface="+mn-ea"/>
                      <a:sym typeface="+mn-lt"/>
                    </a:rPr>
                    <a:t>2023.10</a:t>
                  </a:r>
                  <a:endParaRPr lang="en-US" sz="1065" b="1" dirty="0">
                    <a:cs typeface="+mn-ea"/>
                    <a:sym typeface="+mn-lt"/>
                  </a:endParaRPr>
                </a:p>
              </p:txBody>
            </p:sp>
            <p:sp>
              <p:nvSpPr>
                <p:cNvPr id="25" name="深度视觉·原创设计 https://www.docer.com/works?userid=22383862"/>
                <p:cNvSpPr/>
                <p:nvPr/>
              </p:nvSpPr>
              <p:spPr>
                <a:xfrm>
                  <a:off x="2052445" y="4702847"/>
                  <a:ext cx="657901" cy="250451"/>
                </a:xfrm>
                <a:prstGeom prst="rect">
                  <a:avLst/>
                </a:prstGeom>
              </p:spPr>
              <p:txBody>
                <a:bodyPr wrap="none">
                  <a:spAutoFit/>
                </a:bodyPr>
                <a:lstStyle/>
                <a:p>
                  <a:pPr algn="ctr"/>
                  <a:r>
                    <a:rPr lang="en-US" sz="1065" b="1" dirty="0">
                      <a:cs typeface="+mn-ea"/>
                      <a:sym typeface="+mn-lt"/>
                    </a:rPr>
                    <a:t>2023.11</a:t>
                  </a:r>
                  <a:endParaRPr lang="en-US" sz="1065" b="1" dirty="0">
                    <a:cs typeface="+mn-ea"/>
                    <a:sym typeface="+mn-lt"/>
                  </a:endParaRPr>
                </a:p>
              </p:txBody>
            </p:sp>
            <p:sp>
              <p:nvSpPr>
                <p:cNvPr id="26" name="深度视觉·原创设计 https://www.docer.com/works?userid=22383862"/>
                <p:cNvSpPr/>
                <p:nvPr/>
              </p:nvSpPr>
              <p:spPr>
                <a:xfrm>
                  <a:off x="3334459" y="4702847"/>
                  <a:ext cx="584386" cy="250451"/>
                </a:xfrm>
                <a:prstGeom prst="rect">
                  <a:avLst/>
                </a:prstGeom>
              </p:spPr>
              <p:txBody>
                <a:bodyPr wrap="none">
                  <a:spAutoFit/>
                </a:bodyPr>
                <a:lstStyle/>
                <a:p>
                  <a:pPr algn="ctr"/>
                  <a:r>
                    <a:rPr lang="en-US" sz="1065" b="1" dirty="0">
                      <a:cs typeface="+mn-ea"/>
                      <a:sym typeface="+mn-lt"/>
                    </a:rPr>
                    <a:t>2024.1</a:t>
                  </a:r>
                  <a:endParaRPr lang="en-US" sz="1065" b="1" dirty="0">
                    <a:cs typeface="+mn-ea"/>
                    <a:sym typeface="+mn-lt"/>
                  </a:endParaRPr>
                </a:p>
              </p:txBody>
            </p:sp>
            <p:sp>
              <p:nvSpPr>
                <p:cNvPr id="27" name="深度视觉·原创设计 https://www.docer.com/works?userid=22383862"/>
                <p:cNvSpPr/>
                <p:nvPr/>
              </p:nvSpPr>
              <p:spPr>
                <a:xfrm>
                  <a:off x="4577475" y="4702847"/>
                  <a:ext cx="584386" cy="250451"/>
                </a:xfrm>
                <a:prstGeom prst="rect">
                  <a:avLst/>
                </a:prstGeom>
              </p:spPr>
              <p:txBody>
                <a:bodyPr wrap="none">
                  <a:spAutoFit/>
                </a:bodyPr>
                <a:lstStyle/>
                <a:p>
                  <a:pPr algn="ctr"/>
                  <a:r>
                    <a:rPr lang="en-US" sz="1065" b="1" dirty="0">
                      <a:cs typeface="+mn-ea"/>
                      <a:sym typeface="+mn-lt"/>
                    </a:rPr>
                    <a:t>2024.3</a:t>
                  </a:r>
                  <a:endParaRPr lang="en-US" sz="1065" b="1" dirty="0">
                    <a:cs typeface="+mn-ea"/>
                    <a:sym typeface="+mn-lt"/>
                  </a:endParaRPr>
                </a:p>
              </p:txBody>
            </p:sp>
            <p:sp>
              <p:nvSpPr>
                <p:cNvPr id="28" name="深度视觉·原创设计 https://www.docer.com/works?userid=22383862"/>
                <p:cNvSpPr/>
                <p:nvPr/>
              </p:nvSpPr>
              <p:spPr>
                <a:xfrm>
                  <a:off x="10883933" y="4702847"/>
                  <a:ext cx="313375" cy="250451"/>
                </a:xfrm>
                <a:prstGeom prst="rect">
                  <a:avLst/>
                </a:prstGeom>
              </p:spPr>
              <p:txBody>
                <a:bodyPr wrap="none">
                  <a:spAutoFit/>
                </a:bodyPr>
                <a:lstStyle/>
                <a:p>
                  <a:pPr algn="ctr"/>
                  <a:r>
                    <a:rPr lang="en-US" sz="1065" b="1" dirty="0">
                      <a:cs typeface="+mn-ea"/>
                      <a:sym typeface="+mn-lt"/>
                    </a:rPr>
                    <a:t>∞</a:t>
                  </a:r>
                  <a:endParaRPr lang="en-US" sz="1065" b="1" dirty="0">
                    <a:cs typeface="+mn-ea"/>
                    <a:sym typeface="+mn-lt"/>
                  </a:endParaRPr>
                </a:p>
              </p:txBody>
            </p:sp>
            <p:sp>
              <p:nvSpPr>
                <p:cNvPr id="29" name="深度视觉·原创设计 https://www.docer.com/works?userid=22383862"/>
                <p:cNvSpPr/>
                <p:nvPr/>
              </p:nvSpPr>
              <p:spPr>
                <a:xfrm>
                  <a:off x="9505412" y="4702847"/>
                  <a:ext cx="584386" cy="250451"/>
                </a:xfrm>
                <a:prstGeom prst="rect">
                  <a:avLst/>
                </a:prstGeom>
              </p:spPr>
              <p:txBody>
                <a:bodyPr wrap="none">
                  <a:spAutoFit/>
                </a:bodyPr>
                <a:lstStyle/>
                <a:p>
                  <a:pPr algn="ctr"/>
                  <a:r>
                    <a:rPr lang="en-US" sz="1065" b="1" dirty="0">
                      <a:cs typeface="+mn-ea"/>
                      <a:sym typeface="+mn-lt"/>
                    </a:rPr>
                    <a:t>2025.9</a:t>
                  </a:r>
                  <a:endParaRPr lang="en-US" sz="1065" b="1" dirty="0">
                    <a:cs typeface="+mn-ea"/>
                    <a:sym typeface="+mn-lt"/>
                  </a:endParaRPr>
                </a:p>
              </p:txBody>
            </p:sp>
            <p:sp>
              <p:nvSpPr>
                <p:cNvPr id="30" name="深度视觉·原创设计 https://www.docer.com/works?userid=22383862"/>
                <p:cNvSpPr/>
                <p:nvPr/>
              </p:nvSpPr>
              <p:spPr>
                <a:xfrm>
                  <a:off x="8263258" y="4702847"/>
                  <a:ext cx="657901" cy="250451"/>
                </a:xfrm>
                <a:prstGeom prst="rect">
                  <a:avLst/>
                </a:prstGeom>
              </p:spPr>
              <p:txBody>
                <a:bodyPr wrap="none">
                  <a:spAutoFit/>
                </a:bodyPr>
                <a:lstStyle/>
                <a:p>
                  <a:pPr algn="ctr"/>
                  <a:r>
                    <a:rPr lang="en-US" sz="1065" b="1" dirty="0">
                      <a:cs typeface="+mn-ea"/>
                      <a:sym typeface="+mn-lt"/>
                    </a:rPr>
                    <a:t>2024.12</a:t>
                  </a:r>
                  <a:endParaRPr lang="en-US" sz="1065" b="1" dirty="0">
                    <a:cs typeface="+mn-ea"/>
                    <a:sym typeface="+mn-lt"/>
                  </a:endParaRPr>
                </a:p>
              </p:txBody>
            </p:sp>
            <p:sp>
              <p:nvSpPr>
                <p:cNvPr id="31" name="深度视觉·原创设计 https://www.docer.com/works?userid=22383862"/>
                <p:cNvSpPr/>
                <p:nvPr/>
              </p:nvSpPr>
              <p:spPr>
                <a:xfrm>
                  <a:off x="7061256" y="4702847"/>
                  <a:ext cx="584386" cy="250451"/>
                </a:xfrm>
                <a:prstGeom prst="rect">
                  <a:avLst/>
                </a:prstGeom>
              </p:spPr>
              <p:txBody>
                <a:bodyPr wrap="none">
                  <a:spAutoFit/>
                </a:bodyPr>
                <a:lstStyle/>
                <a:p>
                  <a:pPr algn="ctr"/>
                  <a:r>
                    <a:rPr lang="en-US" sz="1065" b="1" dirty="0">
                      <a:cs typeface="+mn-ea"/>
                      <a:sym typeface="+mn-lt"/>
                    </a:rPr>
                    <a:t>2024.9</a:t>
                  </a:r>
                  <a:endParaRPr lang="en-US" sz="1065" b="1" dirty="0">
                    <a:cs typeface="+mn-ea"/>
                    <a:sym typeface="+mn-lt"/>
                  </a:endParaRPr>
                </a:p>
              </p:txBody>
            </p:sp>
            <p:sp>
              <p:nvSpPr>
                <p:cNvPr id="32" name="深度视觉·原创设计 https://www.docer.com/works?userid=22383862"/>
                <p:cNvSpPr/>
                <p:nvPr/>
              </p:nvSpPr>
              <p:spPr>
                <a:xfrm>
                  <a:off x="5818242" y="4702847"/>
                  <a:ext cx="584386" cy="250451"/>
                </a:xfrm>
                <a:prstGeom prst="rect">
                  <a:avLst/>
                </a:prstGeom>
              </p:spPr>
              <p:txBody>
                <a:bodyPr wrap="none">
                  <a:spAutoFit/>
                </a:bodyPr>
                <a:lstStyle/>
                <a:p>
                  <a:pPr algn="ctr"/>
                  <a:r>
                    <a:rPr lang="en-US" sz="1065" b="1" dirty="0">
                      <a:cs typeface="+mn-ea"/>
                      <a:sym typeface="+mn-lt"/>
                    </a:rPr>
                    <a:t>2024.4</a:t>
                  </a:r>
                  <a:endParaRPr lang="en-US" sz="1065" b="1" dirty="0">
                    <a:cs typeface="+mn-ea"/>
                    <a:sym typeface="+mn-lt"/>
                  </a:endParaRPr>
                </a:p>
              </p:txBody>
            </p:sp>
          </p:grpSp>
        </p:grpSp>
        <p:sp>
          <p:nvSpPr>
            <p:cNvPr id="16" name="深度视觉·原创设计 https://www.docer.com/works?userid=22383862"/>
            <p:cNvSpPr/>
            <p:nvPr/>
          </p:nvSpPr>
          <p:spPr>
            <a:xfrm>
              <a:off x="944729" y="3965446"/>
              <a:ext cx="1440084" cy="203874"/>
            </a:xfrm>
            <a:prstGeom prst="roundRect">
              <a:avLst>
                <a:gd name="adj" fmla="val 50000"/>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17" name="深度视觉·原创设计 https://www.docer.com/works?userid=22383862"/>
            <p:cNvSpPr/>
            <p:nvPr/>
          </p:nvSpPr>
          <p:spPr>
            <a:xfrm>
              <a:off x="2254331" y="3444286"/>
              <a:ext cx="2664340" cy="20387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18" name="深度视觉·原创设计 https://www.docer.com/works?userid=22383862"/>
            <p:cNvSpPr/>
            <p:nvPr/>
          </p:nvSpPr>
          <p:spPr>
            <a:xfrm>
              <a:off x="3521261" y="3965446"/>
              <a:ext cx="2664340" cy="20387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19" name="深度视觉·原创设计 https://www.docer.com/works?userid=22383862"/>
            <p:cNvSpPr/>
            <p:nvPr/>
          </p:nvSpPr>
          <p:spPr>
            <a:xfrm>
              <a:off x="4788192" y="2923125"/>
              <a:ext cx="5155524" cy="20387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20" name="深度视觉·原创设计 https://www.docer.com/works?userid=22383862"/>
            <p:cNvSpPr/>
            <p:nvPr/>
          </p:nvSpPr>
          <p:spPr>
            <a:xfrm>
              <a:off x="7322051" y="2414465"/>
              <a:ext cx="1397409" cy="20387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sp>
          <p:nvSpPr>
            <p:cNvPr id="21" name="深度视觉·原创设计 https://www.docer.com/works?userid=22383862"/>
            <p:cNvSpPr/>
            <p:nvPr/>
          </p:nvSpPr>
          <p:spPr>
            <a:xfrm>
              <a:off x="8588981" y="1876679"/>
              <a:ext cx="2621665" cy="2038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5" b="1">
                <a:solidFill>
                  <a:schemeClr val="tx2"/>
                </a:solidFill>
                <a:cs typeface="+mn-ea"/>
                <a:sym typeface="+mn-lt"/>
              </a:endParaRPr>
            </a:p>
          </p:txBody>
        </p:sp>
      </p:grpSp>
      <p:grpSp>
        <p:nvGrpSpPr>
          <p:cNvPr id="51" name="深度视觉·原创设计 https://www.docer.com/works?userid=22383862"/>
          <p:cNvGrpSpPr/>
          <p:nvPr/>
        </p:nvGrpSpPr>
        <p:grpSpPr>
          <a:xfrm>
            <a:off x="895145" y="5280189"/>
            <a:ext cx="546189" cy="546187"/>
            <a:chOff x="1000649" y="5657560"/>
            <a:chExt cx="546189" cy="546187"/>
          </a:xfrm>
        </p:grpSpPr>
        <p:sp>
          <p:nvSpPr>
            <p:cNvPr id="52" name="深度视觉·原创设计 https://www.docer.com/works?userid=22383862"/>
            <p:cNvSpPr/>
            <p:nvPr/>
          </p:nvSpPr>
          <p:spPr>
            <a:xfrm>
              <a:off x="1000649" y="5657560"/>
              <a:ext cx="546189" cy="546187"/>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2"/>
                </a:solidFill>
                <a:cs typeface="+mn-ea"/>
                <a:sym typeface="+mn-lt"/>
              </a:endParaRPr>
            </a:p>
          </p:txBody>
        </p:sp>
        <p:sp>
          <p:nvSpPr>
            <p:cNvPr id="53" name="深度视觉·原创设计 https://www.docer.com/works?userid=22383862"/>
            <p:cNvSpPr/>
            <p:nvPr/>
          </p:nvSpPr>
          <p:spPr>
            <a:xfrm>
              <a:off x="1134079" y="58130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cs typeface="+mn-ea"/>
                <a:sym typeface="+mn-lt"/>
              </a:endParaRPr>
            </a:p>
          </p:txBody>
        </p:sp>
      </p:grpSp>
      <p:grpSp>
        <p:nvGrpSpPr>
          <p:cNvPr id="56" name="深度视觉·原创设计 https://www.docer.com/works?userid=22383862"/>
          <p:cNvGrpSpPr/>
          <p:nvPr/>
        </p:nvGrpSpPr>
        <p:grpSpPr>
          <a:xfrm>
            <a:off x="2655613" y="5280189"/>
            <a:ext cx="546189" cy="546187"/>
            <a:chOff x="2761117" y="5657560"/>
            <a:chExt cx="546189" cy="546187"/>
          </a:xfrm>
        </p:grpSpPr>
        <p:sp>
          <p:nvSpPr>
            <p:cNvPr id="57" name="深度视觉·原创设计 https://www.docer.com/works?userid=22383862"/>
            <p:cNvSpPr/>
            <p:nvPr/>
          </p:nvSpPr>
          <p:spPr>
            <a:xfrm>
              <a:off x="2761117" y="5657560"/>
              <a:ext cx="546189" cy="5461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tx2"/>
                </a:solidFill>
                <a:cs typeface="+mn-ea"/>
                <a:sym typeface="+mn-lt"/>
              </a:endParaRPr>
            </a:p>
          </p:txBody>
        </p:sp>
        <p:sp>
          <p:nvSpPr>
            <p:cNvPr id="58" name="深度视觉·原创设计 https://www.docer.com/works?userid=22383862"/>
            <p:cNvSpPr/>
            <p:nvPr/>
          </p:nvSpPr>
          <p:spPr>
            <a:xfrm>
              <a:off x="2894547" y="581301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cs typeface="+mn-ea"/>
                <a:sym typeface="+mn-lt"/>
              </a:endParaRPr>
            </a:p>
          </p:txBody>
        </p:sp>
      </p:grpSp>
      <p:grpSp>
        <p:nvGrpSpPr>
          <p:cNvPr id="59" name="深度视觉·原创设计 https://www.docer.com/works?userid=22383862"/>
          <p:cNvGrpSpPr/>
          <p:nvPr/>
        </p:nvGrpSpPr>
        <p:grpSpPr>
          <a:xfrm>
            <a:off x="4416081" y="5280189"/>
            <a:ext cx="546189" cy="546187"/>
            <a:chOff x="4521585" y="5657560"/>
            <a:chExt cx="546189" cy="546187"/>
          </a:xfrm>
        </p:grpSpPr>
        <p:sp>
          <p:nvSpPr>
            <p:cNvPr id="60" name="深度视觉·原创设计 https://www.docer.com/works?userid=22383862"/>
            <p:cNvSpPr/>
            <p:nvPr/>
          </p:nvSpPr>
          <p:spPr>
            <a:xfrm>
              <a:off x="4521585" y="5657560"/>
              <a:ext cx="546189" cy="5461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tx2"/>
                </a:solidFill>
                <a:cs typeface="+mn-ea"/>
                <a:sym typeface="+mn-lt"/>
              </a:endParaRPr>
            </a:p>
          </p:txBody>
        </p:sp>
        <p:sp>
          <p:nvSpPr>
            <p:cNvPr id="62" name="深度视觉·原创设计 https://www.docer.com/works?userid=22383862"/>
            <p:cNvSpPr/>
            <p:nvPr/>
          </p:nvSpPr>
          <p:spPr>
            <a:xfrm>
              <a:off x="4655015" y="57909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cs typeface="+mn-ea"/>
                <a:sym typeface="+mn-lt"/>
              </a:endParaRPr>
            </a:p>
          </p:txBody>
        </p:sp>
      </p:grpSp>
      <p:grpSp>
        <p:nvGrpSpPr>
          <p:cNvPr id="63" name="深度视觉·原创设计 https://www.docer.com/works?userid=22383862"/>
          <p:cNvGrpSpPr/>
          <p:nvPr/>
        </p:nvGrpSpPr>
        <p:grpSpPr>
          <a:xfrm>
            <a:off x="6176549" y="5280189"/>
            <a:ext cx="546189" cy="546187"/>
            <a:chOff x="6282053" y="5657560"/>
            <a:chExt cx="546189" cy="546187"/>
          </a:xfrm>
        </p:grpSpPr>
        <p:sp>
          <p:nvSpPr>
            <p:cNvPr id="64" name="深度视觉·原创设计 https://www.docer.com/works?userid=22383862"/>
            <p:cNvSpPr/>
            <p:nvPr/>
          </p:nvSpPr>
          <p:spPr>
            <a:xfrm>
              <a:off x="6282053" y="5657560"/>
              <a:ext cx="546189" cy="54618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tx2"/>
                </a:solidFill>
                <a:cs typeface="+mn-ea"/>
                <a:sym typeface="+mn-lt"/>
              </a:endParaRPr>
            </a:p>
          </p:txBody>
        </p:sp>
        <p:sp>
          <p:nvSpPr>
            <p:cNvPr id="66" name="深度视觉·原创设计 https://www.docer.com/works?userid=22383862"/>
            <p:cNvSpPr/>
            <p:nvPr/>
          </p:nvSpPr>
          <p:spPr>
            <a:xfrm>
              <a:off x="6415483" y="5813015"/>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cs typeface="+mn-ea"/>
                <a:sym typeface="+mn-lt"/>
              </a:endParaRPr>
            </a:p>
          </p:txBody>
        </p:sp>
      </p:grpSp>
      <p:grpSp>
        <p:nvGrpSpPr>
          <p:cNvPr id="67" name="深度视觉·原创设计 https://www.docer.com/works?userid=22383862"/>
          <p:cNvGrpSpPr/>
          <p:nvPr/>
        </p:nvGrpSpPr>
        <p:grpSpPr>
          <a:xfrm>
            <a:off x="7937017" y="5280189"/>
            <a:ext cx="546189" cy="546187"/>
            <a:chOff x="8042521" y="5657560"/>
            <a:chExt cx="546189" cy="546187"/>
          </a:xfrm>
        </p:grpSpPr>
        <p:sp>
          <p:nvSpPr>
            <p:cNvPr id="68" name="深度视觉·原创设计 https://www.docer.com/works?userid=22383862"/>
            <p:cNvSpPr/>
            <p:nvPr/>
          </p:nvSpPr>
          <p:spPr>
            <a:xfrm>
              <a:off x="8042521" y="5657560"/>
              <a:ext cx="546189" cy="5461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tx2"/>
                </a:solidFill>
                <a:cs typeface="+mn-ea"/>
                <a:sym typeface="+mn-lt"/>
              </a:endParaRPr>
            </a:p>
          </p:txBody>
        </p:sp>
        <p:sp>
          <p:nvSpPr>
            <p:cNvPr id="70" name="深度视觉·原创设计 https://www.docer.com/works?userid=22383862"/>
            <p:cNvSpPr/>
            <p:nvPr/>
          </p:nvSpPr>
          <p:spPr>
            <a:xfrm>
              <a:off x="8175951" y="57909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cs typeface="+mn-ea"/>
                <a:sym typeface="+mn-lt"/>
              </a:endParaRPr>
            </a:p>
          </p:txBody>
        </p:sp>
      </p:grpSp>
      <p:grpSp>
        <p:nvGrpSpPr>
          <p:cNvPr id="71" name="深度视觉·原创设计 https://www.docer.com/works?userid=22383862"/>
          <p:cNvGrpSpPr/>
          <p:nvPr/>
        </p:nvGrpSpPr>
        <p:grpSpPr>
          <a:xfrm>
            <a:off x="9697485" y="5280189"/>
            <a:ext cx="546189" cy="546187"/>
            <a:chOff x="9802989" y="5657560"/>
            <a:chExt cx="546189" cy="546187"/>
          </a:xfrm>
        </p:grpSpPr>
        <p:sp>
          <p:nvSpPr>
            <p:cNvPr id="72" name="深度视觉·原创设计 https://www.docer.com/works?userid=22383862"/>
            <p:cNvSpPr/>
            <p:nvPr/>
          </p:nvSpPr>
          <p:spPr>
            <a:xfrm>
              <a:off x="9802989" y="5657560"/>
              <a:ext cx="546189" cy="5461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2"/>
                </a:solidFill>
                <a:cs typeface="+mn-ea"/>
                <a:sym typeface="+mn-lt"/>
              </a:endParaRPr>
            </a:p>
          </p:txBody>
        </p:sp>
        <p:sp>
          <p:nvSpPr>
            <p:cNvPr id="74" name="深度视觉·原创设计 https://www.docer.com/works?userid=22383862"/>
            <p:cNvSpPr/>
            <p:nvPr/>
          </p:nvSpPr>
          <p:spPr>
            <a:xfrm>
              <a:off x="9949486" y="58005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cs typeface="+mn-ea"/>
                <a:sym typeface="+mn-lt"/>
              </a:endParaRPr>
            </a:p>
          </p:txBody>
        </p:sp>
      </p:grpSp>
      <p:sp>
        <p:nvSpPr>
          <p:cNvPr id="75" name="深度视觉·原创设计 https://www.docer.com/works?userid=22383862"/>
          <p:cNvSpPr/>
          <p:nvPr/>
        </p:nvSpPr>
        <p:spPr>
          <a:xfrm>
            <a:off x="1441450" y="5287645"/>
            <a:ext cx="1265555" cy="1116965"/>
          </a:xfrm>
          <a:prstGeom prst="rect">
            <a:avLst/>
          </a:prstGeom>
        </p:spPr>
        <p:txBody>
          <a:bodyPr wrap="square">
            <a:spAutoFit/>
          </a:bodyPr>
          <a:lstStyle/>
          <a:p>
            <a:pPr lvl="0" algn="l">
              <a:lnSpc>
                <a:spcPts val="2000"/>
              </a:lnSpc>
              <a:defRPr/>
            </a:pPr>
            <a:r>
              <a:rPr lang="zh-CN" altLang="en-US" sz="1100" dirty="0">
                <a:solidFill>
                  <a:schemeClr val="tx1"/>
                </a:solidFill>
                <a:cs typeface="+mn-ea"/>
                <a:sym typeface="+mn-lt"/>
              </a:rPr>
              <a:t>项目发起</a:t>
            </a:r>
            <a:endParaRPr lang="zh-CN" altLang="en-US" sz="1100" dirty="0">
              <a:solidFill>
                <a:schemeClr val="tx1"/>
              </a:solidFill>
              <a:cs typeface="+mn-ea"/>
              <a:sym typeface="+mn-lt"/>
            </a:endParaRPr>
          </a:p>
          <a:p>
            <a:pPr lvl="0" algn="l">
              <a:lnSpc>
                <a:spcPts val="2000"/>
              </a:lnSpc>
              <a:defRPr/>
            </a:pPr>
            <a:r>
              <a:rPr lang="zh-CN" altLang="en-US" sz="1100" dirty="0">
                <a:solidFill>
                  <a:schemeClr val="tx1"/>
                </a:solidFill>
                <a:cs typeface="+mn-ea"/>
                <a:sym typeface="+mn-lt"/>
              </a:rPr>
              <a:t>项目计划书</a:t>
            </a:r>
            <a:endParaRPr lang="zh-CN" altLang="en-US" sz="1100" dirty="0">
              <a:solidFill>
                <a:schemeClr val="tx1"/>
              </a:solidFill>
              <a:cs typeface="+mn-ea"/>
              <a:sym typeface="+mn-lt"/>
            </a:endParaRPr>
          </a:p>
          <a:p>
            <a:pPr lvl="0" algn="l">
              <a:lnSpc>
                <a:spcPts val="2000"/>
              </a:lnSpc>
              <a:defRPr/>
            </a:pPr>
            <a:r>
              <a:rPr lang="zh-CN" altLang="en-US" sz="1100" dirty="0">
                <a:solidFill>
                  <a:schemeClr val="tx1"/>
                </a:solidFill>
                <a:cs typeface="+mn-ea"/>
                <a:sym typeface="+mn-lt"/>
              </a:rPr>
              <a:t>项目可行性研讨</a:t>
            </a:r>
            <a:endParaRPr lang="zh-CN" altLang="en-US" sz="1100" dirty="0">
              <a:solidFill>
                <a:schemeClr val="tx1"/>
              </a:solidFill>
              <a:cs typeface="+mn-ea"/>
              <a:sym typeface="+mn-lt"/>
            </a:endParaRPr>
          </a:p>
          <a:p>
            <a:pPr lvl="0" algn="l">
              <a:lnSpc>
                <a:spcPts val="2000"/>
              </a:lnSpc>
              <a:defRPr/>
            </a:pPr>
            <a:r>
              <a:rPr lang="zh-CN" altLang="en-US" sz="1100" dirty="0">
                <a:solidFill>
                  <a:schemeClr val="tx1"/>
                </a:solidFill>
                <a:cs typeface="+mn-ea"/>
                <a:sym typeface="+mn-lt"/>
              </a:rPr>
              <a:t>创业谷入谷答辩</a:t>
            </a:r>
            <a:endParaRPr lang="zh-CN" altLang="en-US" sz="1100" dirty="0">
              <a:solidFill>
                <a:schemeClr val="tx1"/>
              </a:solidFill>
              <a:cs typeface="+mn-ea"/>
              <a:sym typeface="+mn-lt"/>
            </a:endParaRPr>
          </a:p>
        </p:txBody>
      </p:sp>
      <p:sp>
        <p:nvSpPr>
          <p:cNvPr id="76" name="深度视觉·原创设计 https://www.docer.com/works?userid=22383862"/>
          <p:cNvSpPr/>
          <p:nvPr/>
        </p:nvSpPr>
        <p:spPr>
          <a:xfrm>
            <a:off x="3254375" y="5287645"/>
            <a:ext cx="1175385" cy="1116965"/>
          </a:xfrm>
          <a:prstGeom prst="rect">
            <a:avLst/>
          </a:prstGeom>
        </p:spPr>
        <p:txBody>
          <a:bodyPr wrap="square">
            <a:spAutoFit/>
          </a:bodyPr>
          <a:lstStyle/>
          <a:p>
            <a:pPr lvl="0" algn="l">
              <a:lnSpc>
                <a:spcPts val="2000"/>
              </a:lnSpc>
              <a:defRPr/>
            </a:pPr>
            <a:r>
              <a:rPr lang="en-US" altLang="zh-CN" sz="1100" dirty="0">
                <a:solidFill>
                  <a:schemeClr val="tx1"/>
                </a:solidFill>
                <a:effectLst>
                  <a:outerShdw blurRad="38100" dist="19050" dir="2700000" algn="tl" rotWithShape="0">
                    <a:schemeClr val="dk1">
                      <a:alpha val="40000"/>
                    </a:schemeClr>
                  </a:outerShdw>
                </a:effectLst>
                <a:cs typeface="+mn-ea"/>
                <a:sym typeface="+mn-lt"/>
              </a:rPr>
              <a:t>sitp</a:t>
            </a:r>
            <a:r>
              <a:rPr lang="zh-CN" altLang="en-US" sz="1100" dirty="0">
                <a:solidFill>
                  <a:schemeClr val="tx1"/>
                </a:solidFill>
                <a:effectLst>
                  <a:outerShdw blurRad="38100" dist="19050" dir="2700000" algn="tl" rotWithShape="0">
                    <a:schemeClr val="dk1">
                      <a:alpha val="40000"/>
                    </a:schemeClr>
                  </a:outerShdw>
                </a:effectLst>
                <a:cs typeface="+mn-ea"/>
                <a:sym typeface="+mn-lt"/>
              </a:rPr>
              <a:t>报名</a:t>
            </a:r>
            <a:endParaRPr lang="zh-CN" altLang="en-US" sz="1100" dirty="0">
              <a:solidFill>
                <a:schemeClr val="tx1"/>
              </a:solidFill>
              <a:effectLst>
                <a:outerShdw blurRad="38100" dist="19050" dir="2700000" algn="tl" rotWithShape="0">
                  <a:schemeClr val="dk1">
                    <a:alpha val="40000"/>
                  </a:schemeClr>
                </a:outerShdw>
              </a:effectLst>
              <a:cs typeface="+mn-ea"/>
              <a:sym typeface="+mn-lt"/>
            </a:endParaRPr>
          </a:p>
          <a:p>
            <a:pPr lvl="0" algn="l">
              <a:lnSpc>
                <a:spcPts val="2000"/>
              </a:lnSpc>
              <a:defRPr/>
            </a:pPr>
            <a:r>
              <a:rPr lang="zh-CN" altLang="en-US" sz="1100" dirty="0">
                <a:solidFill>
                  <a:schemeClr val="tx1"/>
                </a:solidFill>
                <a:effectLst>
                  <a:outerShdw blurRad="38100" dist="19050" dir="2700000" algn="tl" rotWithShape="0">
                    <a:schemeClr val="dk1">
                      <a:alpha val="40000"/>
                    </a:schemeClr>
                  </a:outerShdw>
                </a:effectLst>
                <a:cs typeface="+mn-ea"/>
                <a:sym typeface="+mn-lt"/>
              </a:rPr>
              <a:t>创业谷入谷</a:t>
            </a:r>
            <a:endParaRPr lang="zh-CN" altLang="en-US" sz="1100" dirty="0">
              <a:solidFill>
                <a:schemeClr val="tx1"/>
              </a:solidFill>
              <a:effectLst>
                <a:outerShdw blurRad="38100" dist="19050" dir="2700000" algn="tl" rotWithShape="0">
                  <a:schemeClr val="dk1">
                    <a:alpha val="40000"/>
                  </a:schemeClr>
                </a:outerShdw>
              </a:effectLst>
              <a:cs typeface="+mn-ea"/>
              <a:sym typeface="+mn-lt"/>
            </a:endParaRPr>
          </a:p>
          <a:p>
            <a:pPr lvl="0" algn="l">
              <a:lnSpc>
                <a:spcPts val="2000"/>
              </a:lnSpc>
              <a:defRPr/>
            </a:pPr>
            <a:r>
              <a:rPr lang="zh-CN" altLang="en-US" sz="1100" dirty="0">
                <a:solidFill>
                  <a:schemeClr val="tx1"/>
                </a:solidFill>
                <a:effectLst>
                  <a:outerShdw blurRad="38100" dist="19050" dir="2700000" algn="tl" rotWithShape="0">
                    <a:schemeClr val="dk1">
                      <a:alpha val="40000"/>
                    </a:schemeClr>
                  </a:outerShdw>
                </a:effectLst>
                <a:cs typeface="+mn-ea"/>
                <a:sym typeface="+mn-lt"/>
              </a:rPr>
              <a:t>挑战杯报名</a:t>
            </a:r>
            <a:endParaRPr lang="zh-CN" altLang="en-US" sz="1100" dirty="0">
              <a:solidFill>
                <a:schemeClr val="tx1"/>
              </a:solidFill>
              <a:effectLst>
                <a:outerShdw blurRad="38100" dist="19050" dir="2700000" algn="tl" rotWithShape="0">
                  <a:schemeClr val="dk1">
                    <a:alpha val="40000"/>
                  </a:schemeClr>
                </a:outerShdw>
              </a:effectLst>
              <a:cs typeface="+mn-ea"/>
              <a:sym typeface="+mn-lt"/>
            </a:endParaRPr>
          </a:p>
          <a:p>
            <a:pPr lvl="0" algn="l">
              <a:lnSpc>
                <a:spcPts val="2000"/>
              </a:lnSpc>
              <a:defRPr/>
            </a:pPr>
            <a:r>
              <a:rPr lang="zh-CN" altLang="en-US" sz="1100" dirty="0">
                <a:solidFill>
                  <a:schemeClr val="tx1"/>
                </a:solidFill>
                <a:effectLst>
                  <a:outerShdw blurRad="38100" dist="19050" dir="2700000" algn="tl" rotWithShape="0">
                    <a:schemeClr val="dk1">
                      <a:alpha val="40000"/>
                    </a:schemeClr>
                  </a:outerShdw>
                </a:effectLst>
                <a:cs typeface="+mn-ea"/>
                <a:sym typeface="+mn-lt"/>
              </a:rPr>
              <a:t>积分赛试行预热</a:t>
            </a:r>
            <a:endParaRPr lang="zh-CN" altLang="en-US" sz="1100" dirty="0">
              <a:solidFill>
                <a:schemeClr val="tx1"/>
              </a:solidFill>
              <a:effectLst>
                <a:outerShdw blurRad="38100" dist="19050" dir="2700000" algn="tl" rotWithShape="0">
                  <a:schemeClr val="dk1">
                    <a:alpha val="40000"/>
                  </a:schemeClr>
                </a:outerShdw>
              </a:effectLst>
              <a:cs typeface="+mn-ea"/>
              <a:sym typeface="+mn-lt"/>
            </a:endParaRPr>
          </a:p>
        </p:txBody>
      </p:sp>
      <p:sp>
        <p:nvSpPr>
          <p:cNvPr id="77" name="深度视觉·原创设计 https://www.docer.com/works?userid=22383862"/>
          <p:cNvSpPr/>
          <p:nvPr/>
        </p:nvSpPr>
        <p:spPr>
          <a:xfrm>
            <a:off x="5010281" y="5287889"/>
            <a:ext cx="1032837" cy="137350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cs typeface="+mn-ea"/>
                <a:sym typeface="+mn-lt"/>
              </a:rPr>
              <a:t>网页</a:t>
            </a:r>
            <a:r>
              <a:rPr lang="zh-CN" altLang="en-US" sz="1100" dirty="0">
                <a:solidFill>
                  <a:schemeClr val="bg1">
                    <a:lumMod val="50000"/>
                  </a:schemeClr>
                </a:solidFill>
                <a:cs typeface="+mn-ea"/>
                <a:sym typeface="+mn-lt"/>
              </a:rPr>
              <a:t>设计</a:t>
            </a:r>
            <a:endParaRPr lang="zh-CN" altLang="en-US" sz="1100" dirty="0">
              <a:solidFill>
                <a:schemeClr val="bg1">
                  <a:lumMod val="50000"/>
                </a:schemeClr>
              </a:solidFill>
              <a:cs typeface="+mn-ea"/>
              <a:sym typeface="+mn-lt"/>
            </a:endParaRPr>
          </a:p>
          <a:p>
            <a:pPr lvl="0" algn="l">
              <a:lnSpc>
                <a:spcPts val="2000"/>
              </a:lnSpc>
              <a:defRPr/>
            </a:pPr>
            <a:r>
              <a:rPr lang="zh-CN" altLang="en-US" sz="1100" dirty="0">
                <a:solidFill>
                  <a:schemeClr val="bg1">
                    <a:lumMod val="50000"/>
                  </a:schemeClr>
                </a:solidFill>
                <a:cs typeface="+mn-ea"/>
                <a:sym typeface="+mn-lt"/>
              </a:rPr>
              <a:t>平台</a:t>
            </a:r>
            <a:r>
              <a:rPr lang="zh-CN" altLang="en-US" sz="1100" dirty="0">
                <a:solidFill>
                  <a:schemeClr val="bg1">
                    <a:lumMod val="50000"/>
                  </a:schemeClr>
                </a:solidFill>
                <a:cs typeface="+mn-ea"/>
                <a:sym typeface="+mn-lt"/>
              </a:rPr>
              <a:t>架构</a:t>
            </a:r>
            <a:endParaRPr lang="zh-CN" altLang="en-US" sz="1100" dirty="0">
              <a:solidFill>
                <a:schemeClr val="bg1">
                  <a:lumMod val="50000"/>
                </a:schemeClr>
              </a:solidFill>
              <a:cs typeface="+mn-ea"/>
              <a:sym typeface="+mn-lt"/>
            </a:endParaRPr>
          </a:p>
          <a:p>
            <a:pPr lvl="0" algn="l">
              <a:lnSpc>
                <a:spcPts val="2000"/>
              </a:lnSpc>
              <a:defRPr/>
            </a:pPr>
            <a:r>
              <a:rPr lang="zh-CN" altLang="en-US" sz="1100" dirty="0">
                <a:solidFill>
                  <a:schemeClr val="bg1">
                    <a:lumMod val="50000"/>
                  </a:schemeClr>
                </a:solidFill>
                <a:cs typeface="+mn-ea"/>
                <a:sym typeface="+mn-lt"/>
              </a:rPr>
              <a:t>软件开发</a:t>
            </a:r>
            <a:endParaRPr lang="zh-CN" altLang="en-US" sz="1100" dirty="0">
              <a:solidFill>
                <a:schemeClr val="bg1">
                  <a:lumMod val="50000"/>
                </a:schemeClr>
              </a:solidFill>
              <a:cs typeface="+mn-ea"/>
              <a:sym typeface="+mn-lt"/>
            </a:endParaRPr>
          </a:p>
          <a:p>
            <a:pPr lvl="0" algn="l">
              <a:lnSpc>
                <a:spcPts val="2000"/>
              </a:lnSpc>
              <a:defRPr/>
            </a:pPr>
            <a:r>
              <a:rPr lang="zh-CN" altLang="en-US" sz="1100" dirty="0">
                <a:solidFill>
                  <a:schemeClr val="bg1">
                    <a:lumMod val="50000"/>
                  </a:schemeClr>
                </a:solidFill>
                <a:cs typeface="+mn-ea"/>
                <a:sym typeface="+mn-lt"/>
              </a:rPr>
              <a:t>小程序</a:t>
            </a:r>
            <a:r>
              <a:rPr lang="zh-CN" altLang="en-US" sz="1100" dirty="0">
                <a:solidFill>
                  <a:schemeClr val="bg1">
                    <a:lumMod val="50000"/>
                  </a:schemeClr>
                </a:solidFill>
                <a:cs typeface="+mn-ea"/>
                <a:sym typeface="+mn-lt"/>
              </a:rPr>
              <a:t>上线</a:t>
            </a:r>
            <a:endParaRPr lang="zh-CN" altLang="en-US" sz="1100" dirty="0">
              <a:solidFill>
                <a:schemeClr val="bg1">
                  <a:lumMod val="50000"/>
                </a:schemeClr>
              </a:solidFill>
              <a:cs typeface="+mn-ea"/>
              <a:sym typeface="+mn-lt"/>
            </a:endParaRPr>
          </a:p>
          <a:p>
            <a:pPr lvl="0" algn="l">
              <a:lnSpc>
                <a:spcPts val="2000"/>
              </a:lnSpc>
              <a:defRPr/>
            </a:pPr>
            <a:r>
              <a:rPr lang="zh-CN" altLang="en-US" sz="1100" dirty="0">
                <a:solidFill>
                  <a:schemeClr val="bg1">
                    <a:lumMod val="50000"/>
                  </a:schemeClr>
                </a:solidFill>
                <a:cs typeface="+mn-ea"/>
                <a:sym typeface="+mn-lt"/>
              </a:rPr>
              <a:t>开题答辩</a:t>
            </a:r>
            <a:endParaRPr lang="zh-CN" altLang="en-US" sz="1100" dirty="0">
              <a:solidFill>
                <a:schemeClr val="bg1">
                  <a:lumMod val="50000"/>
                </a:schemeClr>
              </a:solidFill>
              <a:cs typeface="+mn-ea"/>
              <a:sym typeface="+mn-lt"/>
            </a:endParaRPr>
          </a:p>
        </p:txBody>
      </p:sp>
      <p:sp>
        <p:nvSpPr>
          <p:cNvPr id="78" name="深度视觉·原创设计 https://www.docer.com/works?userid=22383862"/>
          <p:cNvSpPr/>
          <p:nvPr/>
        </p:nvSpPr>
        <p:spPr>
          <a:xfrm>
            <a:off x="6765925" y="5287645"/>
            <a:ext cx="1170940" cy="111696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cs typeface="+mn-ea"/>
                <a:sym typeface="+mn-lt"/>
              </a:rPr>
              <a:t>资金</a:t>
            </a:r>
            <a:r>
              <a:rPr lang="zh-CN" altLang="en-US" sz="1100" dirty="0">
                <a:solidFill>
                  <a:schemeClr val="bg1">
                    <a:lumMod val="50000"/>
                  </a:schemeClr>
                </a:solidFill>
                <a:cs typeface="+mn-ea"/>
                <a:sym typeface="+mn-lt"/>
              </a:rPr>
              <a:t>申请</a:t>
            </a:r>
            <a:endParaRPr lang="zh-CN" altLang="en-US" sz="1100" dirty="0">
              <a:solidFill>
                <a:schemeClr val="bg1">
                  <a:lumMod val="50000"/>
                </a:schemeClr>
              </a:solidFill>
              <a:cs typeface="+mn-ea"/>
              <a:sym typeface="+mn-lt"/>
            </a:endParaRPr>
          </a:p>
          <a:p>
            <a:pPr lvl="0" algn="l">
              <a:lnSpc>
                <a:spcPts val="2000"/>
              </a:lnSpc>
              <a:defRPr/>
            </a:pPr>
            <a:r>
              <a:rPr lang="zh-CN" altLang="en-US" sz="1100" dirty="0">
                <a:solidFill>
                  <a:schemeClr val="bg1">
                    <a:lumMod val="50000"/>
                  </a:schemeClr>
                </a:solidFill>
                <a:cs typeface="+mn-ea"/>
                <a:sym typeface="+mn-lt"/>
              </a:rPr>
              <a:t>后续</a:t>
            </a:r>
            <a:r>
              <a:rPr lang="zh-CN" altLang="en-US" sz="1100" dirty="0">
                <a:solidFill>
                  <a:schemeClr val="bg1">
                    <a:lumMod val="50000"/>
                  </a:schemeClr>
                </a:solidFill>
                <a:cs typeface="+mn-ea"/>
                <a:sym typeface="+mn-lt"/>
              </a:rPr>
              <a:t>赛事</a:t>
            </a:r>
            <a:endParaRPr lang="zh-CN" altLang="en-US" sz="1100" dirty="0">
              <a:solidFill>
                <a:schemeClr val="bg1">
                  <a:lumMod val="50000"/>
                </a:schemeClr>
              </a:solidFill>
              <a:cs typeface="+mn-ea"/>
              <a:sym typeface="+mn-lt"/>
            </a:endParaRPr>
          </a:p>
          <a:p>
            <a:pPr lvl="0" algn="l">
              <a:lnSpc>
                <a:spcPts val="2000"/>
              </a:lnSpc>
              <a:defRPr/>
            </a:pPr>
            <a:r>
              <a:rPr lang="zh-CN" altLang="en-US" sz="1100" dirty="0">
                <a:solidFill>
                  <a:schemeClr val="bg1">
                    <a:lumMod val="50000"/>
                  </a:schemeClr>
                </a:solidFill>
                <a:cs typeface="+mn-ea"/>
                <a:sym typeface="+mn-lt"/>
              </a:rPr>
              <a:t>第一赛季</a:t>
            </a:r>
            <a:r>
              <a:rPr lang="zh-CN" altLang="en-US" sz="1100" dirty="0">
                <a:solidFill>
                  <a:schemeClr val="bg1">
                    <a:lumMod val="50000"/>
                  </a:schemeClr>
                </a:solidFill>
                <a:cs typeface="+mn-ea"/>
                <a:sym typeface="+mn-lt"/>
              </a:rPr>
              <a:t>开启</a:t>
            </a:r>
            <a:endParaRPr lang="zh-CN" altLang="en-US" sz="1100" dirty="0">
              <a:solidFill>
                <a:schemeClr val="bg1">
                  <a:lumMod val="50000"/>
                </a:schemeClr>
              </a:solidFill>
              <a:cs typeface="+mn-ea"/>
              <a:sym typeface="+mn-lt"/>
            </a:endParaRPr>
          </a:p>
          <a:p>
            <a:pPr lvl="0" algn="l">
              <a:lnSpc>
                <a:spcPts val="2000"/>
              </a:lnSpc>
              <a:defRPr/>
            </a:pPr>
            <a:r>
              <a:rPr lang="zh-CN" altLang="en-US" sz="1100" dirty="0">
                <a:solidFill>
                  <a:schemeClr val="bg1">
                    <a:lumMod val="50000"/>
                  </a:schemeClr>
                </a:solidFill>
                <a:cs typeface="+mn-ea"/>
                <a:sym typeface="+mn-lt"/>
              </a:rPr>
              <a:t>小程序</a:t>
            </a:r>
            <a:r>
              <a:rPr lang="zh-CN" altLang="en-US" sz="1100" dirty="0">
                <a:solidFill>
                  <a:schemeClr val="bg1">
                    <a:lumMod val="50000"/>
                  </a:schemeClr>
                </a:solidFill>
                <a:cs typeface="+mn-ea"/>
                <a:sym typeface="+mn-lt"/>
              </a:rPr>
              <a:t>功能拓展</a:t>
            </a:r>
            <a:endParaRPr lang="zh-CN" altLang="en-US" sz="1100" dirty="0">
              <a:solidFill>
                <a:schemeClr val="bg1">
                  <a:lumMod val="50000"/>
                </a:schemeClr>
              </a:solidFill>
              <a:cs typeface="+mn-ea"/>
              <a:sym typeface="+mn-lt"/>
            </a:endParaRPr>
          </a:p>
        </p:txBody>
      </p:sp>
      <p:sp>
        <p:nvSpPr>
          <p:cNvPr id="79" name="深度视觉·原创设计 https://www.docer.com/works?userid=22383862"/>
          <p:cNvSpPr/>
          <p:nvPr/>
        </p:nvSpPr>
        <p:spPr>
          <a:xfrm>
            <a:off x="8503550" y="5287889"/>
            <a:ext cx="1032837" cy="137350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cs typeface="+mn-ea"/>
                <a:sym typeface="+mn-lt"/>
              </a:rPr>
              <a:t>下发管理员权限，与外校</a:t>
            </a:r>
            <a:r>
              <a:rPr lang="zh-CN" altLang="en-US" sz="1100" dirty="0">
                <a:solidFill>
                  <a:schemeClr val="bg1">
                    <a:lumMod val="50000"/>
                  </a:schemeClr>
                </a:solidFill>
                <a:cs typeface="+mn-ea"/>
                <a:sym typeface="+mn-lt"/>
              </a:rPr>
              <a:t>取得联系</a:t>
            </a:r>
            <a:endParaRPr lang="zh-CN" altLang="en-US" sz="1100" dirty="0">
              <a:solidFill>
                <a:schemeClr val="bg1">
                  <a:lumMod val="50000"/>
                </a:schemeClr>
              </a:solidFill>
              <a:cs typeface="+mn-ea"/>
              <a:sym typeface="+mn-lt"/>
            </a:endParaRPr>
          </a:p>
          <a:p>
            <a:pPr lvl="0" algn="l">
              <a:lnSpc>
                <a:spcPts val="2000"/>
              </a:lnSpc>
              <a:defRPr/>
            </a:pPr>
            <a:r>
              <a:rPr lang="zh-CN" altLang="en-US" sz="1100" dirty="0">
                <a:solidFill>
                  <a:schemeClr val="bg1">
                    <a:lumMod val="50000"/>
                  </a:schemeClr>
                </a:solidFill>
                <a:cs typeface="+mn-ea"/>
                <a:sym typeface="+mn-lt"/>
              </a:rPr>
              <a:t>拓展积分赛</a:t>
            </a:r>
            <a:r>
              <a:rPr lang="zh-CN" altLang="en-US" sz="1100" dirty="0">
                <a:solidFill>
                  <a:schemeClr val="bg1">
                    <a:lumMod val="50000"/>
                  </a:schemeClr>
                </a:solidFill>
                <a:cs typeface="+mn-ea"/>
                <a:sym typeface="+mn-lt"/>
              </a:rPr>
              <a:t>业务范围</a:t>
            </a:r>
            <a:endParaRPr lang="zh-CN" altLang="en-US" sz="1100" dirty="0">
              <a:solidFill>
                <a:schemeClr val="bg1">
                  <a:lumMod val="50000"/>
                </a:schemeClr>
              </a:solidFill>
              <a:cs typeface="+mn-ea"/>
              <a:sym typeface="+mn-lt"/>
            </a:endParaRPr>
          </a:p>
        </p:txBody>
      </p:sp>
      <p:sp>
        <p:nvSpPr>
          <p:cNvPr id="80" name="深度视觉·原创设计 https://www.docer.com/works?userid=22383862"/>
          <p:cNvSpPr/>
          <p:nvPr/>
        </p:nvSpPr>
        <p:spPr>
          <a:xfrm>
            <a:off x="10291174" y="5287889"/>
            <a:ext cx="1032837" cy="137350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cs typeface="+mn-ea"/>
                <a:sym typeface="+mn-lt"/>
              </a:rPr>
              <a:t>整合积分赛运行中的各学校</a:t>
            </a:r>
            <a:r>
              <a:rPr lang="zh-CN" altLang="en-US" sz="1100" dirty="0">
                <a:solidFill>
                  <a:schemeClr val="bg1">
                    <a:lumMod val="50000"/>
                  </a:schemeClr>
                </a:solidFill>
                <a:cs typeface="+mn-ea"/>
                <a:sym typeface="+mn-lt"/>
              </a:rPr>
              <a:t>选手信息</a:t>
            </a:r>
            <a:endParaRPr lang="zh-CN" altLang="en-US" sz="1100" dirty="0">
              <a:solidFill>
                <a:schemeClr val="bg1">
                  <a:lumMod val="50000"/>
                </a:schemeClr>
              </a:solidFill>
              <a:cs typeface="+mn-ea"/>
              <a:sym typeface="+mn-lt"/>
            </a:endParaRPr>
          </a:p>
          <a:p>
            <a:pPr lvl="0" algn="l">
              <a:lnSpc>
                <a:spcPts val="2000"/>
              </a:lnSpc>
              <a:defRPr/>
            </a:pPr>
            <a:r>
              <a:rPr lang="zh-CN" altLang="en-US" sz="1100" dirty="0">
                <a:solidFill>
                  <a:schemeClr val="bg1">
                    <a:lumMod val="50000"/>
                  </a:schemeClr>
                </a:solidFill>
                <a:cs typeface="+mn-ea"/>
                <a:sym typeface="+mn-lt"/>
              </a:rPr>
              <a:t>将积分赛推行至全国</a:t>
            </a:r>
            <a:r>
              <a:rPr lang="zh-CN" altLang="en-US" sz="1100" dirty="0">
                <a:solidFill>
                  <a:schemeClr val="bg1">
                    <a:lumMod val="50000"/>
                  </a:schemeClr>
                </a:solidFill>
                <a:cs typeface="+mn-ea"/>
                <a:sym typeface="+mn-lt"/>
              </a:rPr>
              <a:t>高校圈</a:t>
            </a:r>
            <a:endParaRPr lang="zh-CN" altLang="en-US" sz="1100" dirty="0">
              <a:solidFill>
                <a:schemeClr val="bg1">
                  <a:lumMod val="50000"/>
                </a:schemeClr>
              </a:solidFill>
              <a:cs typeface="+mn-ea"/>
              <a:sym typeface="+mn-lt"/>
            </a:endParaRPr>
          </a:p>
        </p:txBody>
      </p:sp>
      <p:pic>
        <p:nvPicPr>
          <p:cNvPr id="3" name="图片 2" descr="画个圈画个勾"/>
          <p:cNvPicPr>
            <a:picLocks noChangeAspect="1"/>
          </p:cNvPicPr>
          <p:nvPr/>
        </p:nvPicPr>
        <p:blipFill>
          <a:blip r:embed="rId1">
            <a:alphaModFix amt="56000"/>
            <a:extLst>
              <a:ext uri="{96DAC541-7B7A-43D3-8B79-37D633B846F1}">
                <asvg:svgBlip xmlns:asvg="http://schemas.microsoft.com/office/drawing/2016/SVG/main" r:embed="rId2"/>
              </a:ext>
            </a:extLst>
          </a:blip>
          <a:stretch>
            <a:fillRect/>
          </a:stretch>
        </p:blipFill>
        <p:spPr>
          <a:xfrm rot="20940000">
            <a:off x="1463675" y="5290820"/>
            <a:ext cx="848995" cy="848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ppt_x"/>
                                          </p:val>
                                        </p:tav>
                                        <p:tav tm="100000">
                                          <p:val>
                                            <p:strVal val="#ppt_x"/>
                                          </p:val>
                                        </p:tav>
                                      </p:tavLst>
                                    </p:anim>
                                    <p:anim calcmode="lin" valueType="num">
                                      <p:cBhvr additive="base">
                                        <p:cTn id="24" dur="500" fill="hold"/>
                                        <p:tgtEl>
                                          <p:spTgt spid="71"/>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1000"/>
                                        <p:tgtEl>
                                          <p:spTgt spid="75"/>
                                        </p:tgtEl>
                                      </p:cBhvr>
                                    </p:animEffect>
                                    <p:anim calcmode="lin" valueType="num">
                                      <p:cBhvr>
                                        <p:cTn id="29" dur="1000" fill="hold"/>
                                        <p:tgtEl>
                                          <p:spTgt spid="75"/>
                                        </p:tgtEl>
                                        <p:attrNameLst>
                                          <p:attrName>ppt_x</p:attrName>
                                        </p:attrNameLst>
                                      </p:cBhvr>
                                      <p:tavLst>
                                        <p:tav tm="0">
                                          <p:val>
                                            <p:strVal val="#ppt_x"/>
                                          </p:val>
                                        </p:tav>
                                        <p:tav tm="100000">
                                          <p:val>
                                            <p:strVal val="#ppt_x"/>
                                          </p:val>
                                        </p:tav>
                                      </p:tavLst>
                                    </p:anim>
                                    <p:anim calcmode="lin" valueType="num">
                                      <p:cBhvr>
                                        <p:cTn id="30" dur="1000" fill="hold"/>
                                        <p:tgtEl>
                                          <p:spTgt spid="75"/>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1000"/>
                                        <p:tgtEl>
                                          <p:spTgt spid="76"/>
                                        </p:tgtEl>
                                      </p:cBhvr>
                                    </p:animEffect>
                                    <p:anim calcmode="lin" valueType="num">
                                      <p:cBhvr>
                                        <p:cTn id="35" dur="1000" fill="hold"/>
                                        <p:tgtEl>
                                          <p:spTgt spid="76"/>
                                        </p:tgtEl>
                                        <p:attrNameLst>
                                          <p:attrName>ppt_x</p:attrName>
                                        </p:attrNameLst>
                                      </p:cBhvr>
                                      <p:tavLst>
                                        <p:tav tm="0">
                                          <p:val>
                                            <p:strVal val="#ppt_x"/>
                                          </p:val>
                                        </p:tav>
                                        <p:tav tm="100000">
                                          <p:val>
                                            <p:strVal val="#ppt_x"/>
                                          </p:val>
                                        </p:tav>
                                      </p:tavLst>
                                    </p:anim>
                                    <p:anim calcmode="lin" valueType="num">
                                      <p:cBhvr>
                                        <p:cTn id="36" dur="1000" fill="hold"/>
                                        <p:tgtEl>
                                          <p:spTgt spid="76"/>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1000"/>
                                        <p:tgtEl>
                                          <p:spTgt spid="77"/>
                                        </p:tgtEl>
                                      </p:cBhvr>
                                    </p:animEffect>
                                    <p:anim calcmode="lin" valueType="num">
                                      <p:cBhvr>
                                        <p:cTn id="41" dur="1000" fill="hold"/>
                                        <p:tgtEl>
                                          <p:spTgt spid="77"/>
                                        </p:tgtEl>
                                        <p:attrNameLst>
                                          <p:attrName>ppt_x</p:attrName>
                                        </p:attrNameLst>
                                      </p:cBhvr>
                                      <p:tavLst>
                                        <p:tav tm="0">
                                          <p:val>
                                            <p:strVal val="#ppt_x"/>
                                          </p:val>
                                        </p:tav>
                                        <p:tav tm="100000">
                                          <p:val>
                                            <p:strVal val="#ppt_x"/>
                                          </p:val>
                                        </p:tav>
                                      </p:tavLst>
                                    </p:anim>
                                    <p:anim calcmode="lin" valueType="num">
                                      <p:cBhvr>
                                        <p:cTn id="42" dur="1000" fill="hold"/>
                                        <p:tgtEl>
                                          <p:spTgt spid="77"/>
                                        </p:tgtEl>
                                        <p:attrNameLst>
                                          <p:attrName>ppt_y</p:attrName>
                                        </p:attrNameLst>
                                      </p:cBhvr>
                                      <p:tavLst>
                                        <p:tav tm="0">
                                          <p:val>
                                            <p:strVal val="#ppt_y+.1"/>
                                          </p:val>
                                        </p:tav>
                                        <p:tav tm="100000">
                                          <p:val>
                                            <p:strVal val="#ppt_y"/>
                                          </p:val>
                                        </p:tav>
                                      </p:tavLst>
                                    </p:anim>
                                  </p:childTnLst>
                                </p:cTn>
                              </p:par>
                            </p:childTnLst>
                          </p:cTn>
                        </p:par>
                        <p:par>
                          <p:cTn id="43" fill="hold">
                            <p:stCondLst>
                              <p:cond delay="3500"/>
                            </p:stCondLst>
                            <p:childTnLst>
                              <p:par>
                                <p:cTn id="44" presetID="42" presetClass="entr" presetSubtype="0" fill="hold" grpId="0" nodeType="after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1000"/>
                                        <p:tgtEl>
                                          <p:spTgt spid="78"/>
                                        </p:tgtEl>
                                      </p:cBhvr>
                                    </p:animEffect>
                                    <p:anim calcmode="lin" valueType="num">
                                      <p:cBhvr>
                                        <p:cTn id="47" dur="1000" fill="hold"/>
                                        <p:tgtEl>
                                          <p:spTgt spid="78"/>
                                        </p:tgtEl>
                                        <p:attrNameLst>
                                          <p:attrName>ppt_x</p:attrName>
                                        </p:attrNameLst>
                                      </p:cBhvr>
                                      <p:tavLst>
                                        <p:tav tm="0">
                                          <p:val>
                                            <p:strVal val="#ppt_x"/>
                                          </p:val>
                                        </p:tav>
                                        <p:tav tm="100000">
                                          <p:val>
                                            <p:strVal val="#ppt_x"/>
                                          </p:val>
                                        </p:tav>
                                      </p:tavLst>
                                    </p:anim>
                                    <p:anim calcmode="lin" valueType="num">
                                      <p:cBhvr>
                                        <p:cTn id="48" dur="1000" fill="hold"/>
                                        <p:tgtEl>
                                          <p:spTgt spid="78"/>
                                        </p:tgtEl>
                                        <p:attrNameLst>
                                          <p:attrName>ppt_y</p:attrName>
                                        </p:attrNameLst>
                                      </p:cBhvr>
                                      <p:tavLst>
                                        <p:tav tm="0">
                                          <p:val>
                                            <p:strVal val="#ppt_y+.1"/>
                                          </p:val>
                                        </p:tav>
                                        <p:tav tm="100000">
                                          <p:val>
                                            <p:strVal val="#ppt_y"/>
                                          </p:val>
                                        </p:tav>
                                      </p:tavLst>
                                    </p:anim>
                                  </p:childTnLst>
                                </p:cTn>
                              </p:par>
                            </p:childTnLst>
                          </p:cTn>
                        </p:par>
                        <p:par>
                          <p:cTn id="49" fill="hold">
                            <p:stCondLst>
                              <p:cond delay="4500"/>
                            </p:stCondLst>
                            <p:childTnLst>
                              <p:par>
                                <p:cTn id="50" presetID="42" presetClass="entr" presetSubtype="0" fill="hold" grpId="0"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1000"/>
                                        <p:tgtEl>
                                          <p:spTgt spid="79"/>
                                        </p:tgtEl>
                                      </p:cBhvr>
                                    </p:animEffect>
                                    <p:anim calcmode="lin" valueType="num">
                                      <p:cBhvr>
                                        <p:cTn id="53" dur="1000" fill="hold"/>
                                        <p:tgtEl>
                                          <p:spTgt spid="79"/>
                                        </p:tgtEl>
                                        <p:attrNameLst>
                                          <p:attrName>ppt_x</p:attrName>
                                        </p:attrNameLst>
                                      </p:cBhvr>
                                      <p:tavLst>
                                        <p:tav tm="0">
                                          <p:val>
                                            <p:strVal val="#ppt_x"/>
                                          </p:val>
                                        </p:tav>
                                        <p:tav tm="100000">
                                          <p:val>
                                            <p:strVal val="#ppt_x"/>
                                          </p:val>
                                        </p:tav>
                                      </p:tavLst>
                                    </p:anim>
                                    <p:anim calcmode="lin" valueType="num">
                                      <p:cBhvr>
                                        <p:cTn id="54" dur="1000" fill="hold"/>
                                        <p:tgtEl>
                                          <p:spTgt spid="79"/>
                                        </p:tgtEl>
                                        <p:attrNameLst>
                                          <p:attrName>ppt_y</p:attrName>
                                        </p:attrNameLst>
                                      </p:cBhvr>
                                      <p:tavLst>
                                        <p:tav tm="0">
                                          <p:val>
                                            <p:strVal val="#ppt_y+.1"/>
                                          </p:val>
                                        </p:tav>
                                        <p:tav tm="100000">
                                          <p:val>
                                            <p:strVal val="#ppt_y"/>
                                          </p:val>
                                        </p:tav>
                                      </p:tavLst>
                                    </p:anim>
                                  </p:childTnLst>
                                </p:cTn>
                              </p:par>
                            </p:childTnLst>
                          </p:cTn>
                        </p:par>
                        <p:par>
                          <p:cTn id="55" fill="hold">
                            <p:stCondLst>
                              <p:cond delay="5500"/>
                            </p:stCondLst>
                            <p:childTnLst>
                              <p:par>
                                <p:cTn id="56" presetID="42" presetClass="entr" presetSubtype="0" fill="hold" grpId="0" nodeType="after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fade">
                                      <p:cBhvr>
                                        <p:cTn id="58" dur="1000"/>
                                        <p:tgtEl>
                                          <p:spTgt spid="80"/>
                                        </p:tgtEl>
                                      </p:cBhvr>
                                    </p:animEffect>
                                    <p:anim calcmode="lin" valueType="num">
                                      <p:cBhvr>
                                        <p:cTn id="59" dur="1000" fill="hold"/>
                                        <p:tgtEl>
                                          <p:spTgt spid="80"/>
                                        </p:tgtEl>
                                        <p:attrNameLst>
                                          <p:attrName>ppt_x</p:attrName>
                                        </p:attrNameLst>
                                      </p:cBhvr>
                                      <p:tavLst>
                                        <p:tav tm="0">
                                          <p:val>
                                            <p:strVal val="#ppt_x"/>
                                          </p:val>
                                        </p:tav>
                                        <p:tav tm="100000">
                                          <p:val>
                                            <p:strVal val="#ppt_x"/>
                                          </p:val>
                                        </p:tav>
                                      </p:tavLst>
                                    </p:anim>
                                    <p:anim calcmode="lin" valueType="num">
                                      <p:cBhvr>
                                        <p:cTn id="60"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5" grpId="0"/>
      <p:bldP spid="76" grpId="0"/>
      <p:bldP spid="77" grpId="0"/>
      <p:bldP spid="78" grpId="0"/>
      <p:bldP spid="79" grpId="0"/>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tx1"/>
              </a:solidFill>
              <a:cs typeface="+mn-ea"/>
              <a:sym typeface="+mn-lt"/>
            </a:endParaRPr>
          </a:p>
        </p:txBody>
      </p:sp>
      <p:sp>
        <p:nvSpPr>
          <p:cNvPr id="12" name="深度视觉·原创设计 https://www.docer.com/works?userid=22383862"/>
          <p:cNvSpPr>
            <a:spLocks noChangeAspect="1"/>
          </p:cNvSpPr>
          <p:nvPr/>
        </p:nvSpPr>
        <p:spPr>
          <a:xfrm>
            <a:off x="9944100" y="-1567"/>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深度视觉·原创设计 https://www.docer.com/works?userid=22383862"/>
          <p:cNvSpPr>
            <a:spLocks noChangeAspect="1"/>
          </p:cNvSpPr>
          <p:nvPr/>
        </p:nvSpPr>
        <p:spPr>
          <a:xfrm>
            <a:off x="828745" y="650126"/>
            <a:ext cx="659092" cy="659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1" name="深度视觉·原创设计 https://www.docer.com/works?userid=22383862"/>
          <p:cNvSpPr/>
          <p:nvPr/>
        </p:nvSpPr>
        <p:spPr>
          <a:xfrm>
            <a:off x="5606145" y="3259733"/>
            <a:ext cx="4403381" cy="127973"/>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8" name="深度视觉·原创设计 https://www.docer.com/works?userid=22383862"/>
          <p:cNvSpPr/>
          <p:nvPr/>
        </p:nvSpPr>
        <p:spPr>
          <a:xfrm>
            <a:off x="2374990" y="2532610"/>
            <a:ext cx="1499586" cy="14995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cs typeface="+mn-ea"/>
                <a:sym typeface="+mn-lt"/>
              </a:rPr>
              <a:t>3</a:t>
            </a:r>
            <a:endParaRPr lang="zh-CN" altLang="en-US" sz="6000" b="1" dirty="0">
              <a:cs typeface="+mn-ea"/>
              <a:sym typeface="+mn-lt"/>
            </a:endParaRPr>
          </a:p>
        </p:txBody>
      </p:sp>
      <p:sp>
        <p:nvSpPr>
          <p:cNvPr id="19" name="深度视觉·原创设计 https://www.docer.com/works?userid=22383862"/>
          <p:cNvSpPr/>
          <p:nvPr/>
        </p:nvSpPr>
        <p:spPr>
          <a:xfrm rot="5400000">
            <a:off x="4471485" y="3167944"/>
            <a:ext cx="690036" cy="14510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0" name="深度视觉·原创设计 https://www.docer.com/works?userid=22383862"/>
          <p:cNvSpPr txBox="1"/>
          <p:nvPr/>
        </p:nvSpPr>
        <p:spPr>
          <a:xfrm>
            <a:off x="5636407" y="2723370"/>
            <a:ext cx="4010025" cy="706755"/>
          </a:xfrm>
          <a:prstGeom prst="rect">
            <a:avLst/>
          </a:prstGeom>
          <a:noFill/>
        </p:spPr>
        <p:txBody>
          <a:bodyPr wrap="none" rtlCol="0">
            <a:spAutoFit/>
          </a:bodyPr>
          <a:lstStyle/>
          <a:p>
            <a:r>
              <a:rPr lang="zh-CN" altLang="en-US" sz="4000" b="1" i="1" spc="300" dirty="0">
                <a:solidFill>
                  <a:srgbClr val="3B3B3B"/>
                </a:solidFill>
                <a:cs typeface="+mn-ea"/>
                <a:sym typeface="+mn-lt"/>
              </a:rPr>
              <a:t>用户体验五要素</a:t>
            </a:r>
            <a:endParaRPr lang="zh-CN" altLang="en-US" sz="4000" b="1" i="1" spc="300" dirty="0">
              <a:solidFill>
                <a:srgbClr val="3B3B3B"/>
              </a:solidFill>
              <a:cs typeface="+mn-ea"/>
              <a:sym typeface="+mn-lt"/>
            </a:endParaRPr>
          </a:p>
        </p:txBody>
      </p:sp>
      <p:sp>
        <p:nvSpPr>
          <p:cNvPr id="21" name="深度视觉·原创设计 https://www.docer.com/works?userid=22383862"/>
          <p:cNvSpPr txBox="1"/>
          <p:nvPr/>
        </p:nvSpPr>
        <p:spPr>
          <a:xfrm>
            <a:off x="5606145" y="3585515"/>
            <a:ext cx="4411785" cy="338554"/>
          </a:xfrm>
          <a:prstGeom prst="rect">
            <a:avLst/>
          </a:prstGeom>
          <a:noFill/>
        </p:spPr>
        <p:txBody>
          <a:bodyPr wrap="none" rtlCol="0">
            <a:spAutoFit/>
          </a:bodyPr>
          <a:lstStyle/>
          <a:p>
            <a:r>
              <a:rPr lang="en-US" altLang="zh-CN" sz="1600" i="1" spc="300" dirty="0">
                <a:solidFill>
                  <a:schemeClr val="tx1">
                    <a:lumMod val="85000"/>
                    <a:lumOff val="15000"/>
                    <a:alpha val="40000"/>
                  </a:schemeClr>
                </a:solidFill>
                <a:cs typeface="+mn-ea"/>
                <a:sym typeface="+mn-lt"/>
              </a:rPr>
              <a:t>Review of work contents details</a:t>
            </a:r>
            <a:endParaRPr lang="zh-CN" altLang="en-US" sz="1600" i="1" spc="300" dirty="0">
              <a:solidFill>
                <a:schemeClr val="tx1">
                  <a:lumMod val="85000"/>
                  <a:lumOff val="15000"/>
                  <a:alpha val="40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6"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7"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8" name="深度视觉·原创设计 https://www.docer.com/works?userid=22383862"/>
          <p:cNvSpPr txBox="1"/>
          <p:nvPr/>
        </p:nvSpPr>
        <p:spPr>
          <a:xfrm>
            <a:off x="9001404" y="360184"/>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战略层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2" name="深度视觉·原创设计 https://www.docer.com/works?userid=22383862"/>
          <p:cNvSpPr/>
          <p:nvPr/>
        </p:nvSpPr>
        <p:spPr>
          <a:xfrm>
            <a:off x="0" y="3038621"/>
            <a:ext cx="12192000" cy="3055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深度视觉·原创设计 https://www.docer.com/works?userid=22383862"/>
          <p:cNvSpPr txBox="1"/>
          <p:nvPr/>
        </p:nvSpPr>
        <p:spPr>
          <a:xfrm>
            <a:off x="3236928" y="1145863"/>
            <a:ext cx="5717430" cy="1628775"/>
          </a:xfrm>
          <a:prstGeom prst="rect">
            <a:avLst/>
          </a:prstGeom>
          <a:noFill/>
        </p:spPr>
        <p:txBody>
          <a:bodyPr wrap="square" lIns="91423" tIns="45712" rIns="91423" bIns="45712" rtlCol="0">
            <a:spAutoFit/>
          </a:bodyPr>
          <a:lstStyle/>
          <a:p>
            <a:pPr marL="0" marR="0" lvl="0" indent="0" algn="ctr" defTabSz="1217930" rtl="0" eaLnBrk="1" fontAlgn="auto" latinLnBrk="0" hangingPunct="1">
              <a:lnSpc>
                <a:spcPts val="2000"/>
              </a:lnSpc>
              <a:spcBef>
                <a:spcPts val="0"/>
              </a:spcBef>
              <a:spcAft>
                <a:spcPts val="0"/>
              </a:spcAft>
              <a:buClrTx/>
              <a:buSzTx/>
              <a:buFontTx/>
              <a:buNone/>
              <a:defRPr/>
            </a:pPr>
            <a:r>
              <a:rPr kumimoji="0" lang="en-US" altLang="zh-CN" b="1" i="1"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TJTT</a:t>
            </a:r>
            <a:r>
              <a:rPr kumimoji="0" lang="zh-CN" altLang="en-US" b="1" i="1"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a:t>
            </a:r>
            <a:r>
              <a:rPr kumimoji="0" lang="en-US" altLang="zh-CN" b="1" i="1"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tongji table tennis)</a:t>
            </a:r>
            <a:endParaRPr kumimoji="0" lang="en-US" altLang="zh-CN" b="1" i="1"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a:p>
            <a:pPr marL="0" marR="0" lvl="0" indent="0" algn="l" defTabSz="121793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schemeClr>
                </a:solidFill>
                <a:effectLst/>
                <a:uLnTx/>
                <a:uFillTx/>
                <a:cs typeface="+mn-ea"/>
                <a:sym typeface="+mn-lt"/>
              </a:rPr>
              <a:t>这款</a:t>
            </a:r>
            <a:r>
              <a:rPr kumimoji="0" lang="en-US" altLang="zh-CN" sz="1400" b="0" i="0" u="none" strike="noStrike" kern="1200" cap="none" spc="0" normalizeH="0" baseline="0" noProof="0" dirty="0">
                <a:ln>
                  <a:noFill/>
                </a:ln>
                <a:solidFill>
                  <a:schemeClr val="bg1">
                    <a:lumMod val="50000"/>
                  </a:schemeClr>
                </a:solidFill>
                <a:effectLst/>
                <a:uLnTx/>
                <a:uFillTx/>
                <a:cs typeface="+mn-ea"/>
                <a:sym typeface="+mn-lt"/>
              </a:rPr>
              <a:t>APP</a:t>
            </a:r>
            <a:r>
              <a:rPr kumimoji="0" lang="zh-CN" altLang="en-US" sz="1400" b="0" i="0" u="none" strike="noStrike" kern="1200" cap="none" spc="0" normalizeH="0" baseline="0" noProof="0" dirty="0">
                <a:ln>
                  <a:noFill/>
                </a:ln>
                <a:solidFill>
                  <a:schemeClr val="bg1">
                    <a:lumMod val="50000"/>
                  </a:schemeClr>
                </a:solidFill>
                <a:effectLst/>
                <a:uLnTx/>
                <a:uFillTx/>
                <a:cs typeface="+mn-ea"/>
                <a:sym typeface="+mn-lt"/>
              </a:rPr>
              <a:t>可以帮助高校乒乓球积分赛选手解决实际参赛中遇到的信息不通畅，对手匹配不合理，比赛时间线模糊等问题。同时，该</a:t>
            </a:r>
            <a:r>
              <a:rPr kumimoji="0" lang="en-US" altLang="zh-CN" sz="1400" b="0" i="0" u="none" strike="noStrike" kern="1200" cap="none" spc="0" normalizeH="0" baseline="0" noProof="0" dirty="0">
                <a:ln>
                  <a:noFill/>
                </a:ln>
                <a:solidFill>
                  <a:schemeClr val="bg1">
                    <a:lumMod val="50000"/>
                  </a:schemeClr>
                </a:solidFill>
                <a:effectLst/>
                <a:uLnTx/>
                <a:uFillTx/>
                <a:cs typeface="+mn-ea"/>
                <a:sym typeface="+mn-lt"/>
              </a:rPr>
              <a:t>APP</a:t>
            </a:r>
            <a:r>
              <a:rPr kumimoji="0" lang="zh-CN" altLang="en-US" sz="1400" b="0" i="0" u="none" strike="noStrike" kern="1200" cap="none" spc="0" normalizeH="0" baseline="0" noProof="0" dirty="0">
                <a:ln>
                  <a:noFill/>
                </a:ln>
                <a:solidFill>
                  <a:schemeClr val="bg1">
                    <a:lumMod val="50000"/>
                  </a:schemeClr>
                </a:solidFill>
                <a:effectLst/>
                <a:uLnTx/>
                <a:uFillTx/>
                <a:cs typeface="+mn-ea"/>
                <a:sym typeface="+mn-lt"/>
              </a:rPr>
              <a:t>也能为广大师生提供一个社交平台，为相关企业提供一个宣传平台，为相关商家提供一个经营平台。促进乒乓球运动数字化，多元化，协助积分赛项目组开发更多</a:t>
            </a:r>
            <a:r>
              <a:rPr kumimoji="0" lang="zh-CN" altLang="en-US" sz="1400" b="0" i="0" u="none" strike="noStrike" kern="1200" cap="none" spc="0" normalizeH="0" baseline="0" noProof="0" dirty="0">
                <a:ln>
                  <a:noFill/>
                </a:ln>
                <a:solidFill>
                  <a:schemeClr val="bg1">
                    <a:lumMod val="50000"/>
                  </a:schemeClr>
                </a:solidFill>
                <a:effectLst/>
                <a:uLnTx/>
                <a:uFillTx/>
                <a:cs typeface="+mn-ea"/>
                <a:sym typeface="+mn-lt"/>
              </a:rPr>
              <a:t>可能。</a:t>
            </a:r>
            <a:endParaRPr kumimoji="0" lang="zh-CN" altLang="en-US" sz="1400" b="0" i="0" u="none" strike="noStrike" kern="1200" cap="none" spc="0" normalizeH="0" baseline="0" noProof="0" dirty="0">
              <a:ln>
                <a:noFill/>
              </a:ln>
              <a:solidFill>
                <a:schemeClr val="bg1">
                  <a:lumMod val="50000"/>
                </a:schemeClr>
              </a:solidFill>
              <a:effectLst/>
              <a:uLnTx/>
              <a:uFillTx/>
              <a:cs typeface="+mn-ea"/>
              <a:sym typeface="+mn-lt"/>
            </a:endParaRPr>
          </a:p>
        </p:txBody>
      </p:sp>
      <p:pic>
        <p:nvPicPr>
          <p:cNvPr id="4" name="图片 3" descr="战略层"/>
          <p:cNvPicPr>
            <a:picLocks noChangeAspect="1"/>
          </p:cNvPicPr>
          <p:nvPr/>
        </p:nvPicPr>
        <p:blipFill>
          <a:blip r:embed="rId1"/>
          <a:stretch>
            <a:fillRect/>
          </a:stretch>
        </p:blipFill>
        <p:spPr>
          <a:xfrm>
            <a:off x="564515" y="3308985"/>
            <a:ext cx="8436610" cy="2513965"/>
          </a:xfrm>
          <a:prstGeom prst="rect">
            <a:avLst/>
          </a:prstGeom>
        </p:spPr>
      </p:pic>
      <p:pic>
        <p:nvPicPr>
          <p:cNvPr id="5" name="图片 4" descr="微信图片_20231028192239"/>
          <p:cNvPicPr>
            <a:picLocks noChangeAspect="1"/>
          </p:cNvPicPr>
          <p:nvPr>
            <p:custDataLst>
              <p:tags r:id="rId2"/>
            </p:custDataLst>
          </p:nvPr>
        </p:nvPicPr>
        <p:blipFill>
          <a:blip r:embed="rId3"/>
          <a:srcRect l="1282" t="1614" r="7582" b="-1614"/>
          <a:stretch>
            <a:fillRect/>
          </a:stretch>
        </p:blipFill>
        <p:spPr>
          <a:xfrm>
            <a:off x="9535160" y="3651885"/>
            <a:ext cx="1800225" cy="1828800"/>
          </a:xfrm>
          <a:prstGeom prst="roundRect">
            <a:avLst/>
          </a:prstGeom>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001404" y="360184"/>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范围层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6" name="深度视觉·原创设计 https://www.docer.com/works?userid=22383862"/>
          <p:cNvSpPr/>
          <p:nvPr/>
        </p:nvSpPr>
        <p:spPr>
          <a:xfrm>
            <a:off x="1710188" y="4685698"/>
            <a:ext cx="1595770" cy="448911"/>
          </a:xfrm>
          <a:prstGeom prst="roundRect">
            <a:avLst>
              <a:gd name="adj" fmla="val 50000"/>
            </a:avLst>
          </a:prstGeom>
          <a:solidFill>
            <a:schemeClr val="accent1"/>
          </a:solidFill>
          <a:ln>
            <a:noFill/>
          </a:ln>
          <a:effectLst>
            <a:outerShdw blurRad="1270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800">
              <a:solidFill>
                <a:schemeClr val="bg1"/>
              </a:solidFill>
              <a:cs typeface="+mn-ea"/>
              <a:sym typeface="+mn-lt"/>
            </a:endParaRPr>
          </a:p>
        </p:txBody>
      </p:sp>
      <p:sp>
        <p:nvSpPr>
          <p:cNvPr id="7" name="深度视觉·原创设计 https://www.docer.com/works?userid=22383862"/>
          <p:cNvSpPr txBox="1"/>
          <p:nvPr/>
        </p:nvSpPr>
        <p:spPr>
          <a:xfrm>
            <a:off x="2058126" y="4802219"/>
            <a:ext cx="798296" cy="215265"/>
          </a:xfrm>
          <a:prstGeom prst="rect">
            <a:avLst/>
          </a:prstGeom>
          <a:solidFill>
            <a:schemeClr val="accent1"/>
          </a:solidFill>
        </p:spPr>
        <p:txBody>
          <a:bodyPr wrap="square" lIns="0" tIns="0" rIns="0" bIns="0" rtlCol="0">
            <a:spAutoFit/>
          </a:bodyPr>
          <a:lstStyle/>
          <a:p>
            <a:pPr algn="ctr"/>
            <a:r>
              <a:rPr lang="zh-CN" altLang="vi-VN" sz="1400">
                <a:solidFill>
                  <a:schemeClr val="bg1"/>
                </a:solidFill>
                <a:cs typeface="+mn-ea"/>
                <a:sym typeface="+mn-lt"/>
              </a:rPr>
              <a:t>客服社恐</a:t>
            </a:r>
            <a:endParaRPr lang="zh-CN" altLang="vi-VN" sz="1400">
              <a:solidFill>
                <a:schemeClr val="bg1"/>
              </a:solidFill>
              <a:cs typeface="+mn-ea"/>
              <a:sym typeface="+mn-lt"/>
            </a:endParaRPr>
          </a:p>
        </p:txBody>
      </p:sp>
      <p:sp>
        <p:nvSpPr>
          <p:cNvPr id="10" name="深度视觉·原创设计 https://www.docer.com/works?userid=22383862"/>
          <p:cNvSpPr/>
          <p:nvPr/>
        </p:nvSpPr>
        <p:spPr>
          <a:xfrm>
            <a:off x="4182017" y="4681888"/>
            <a:ext cx="1595770" cy="448911"/>
          </a:xfrm>
          <a:prstGeom prst="roundRect">
            <a:avLst>
              <a:gd name="adj" fmla="val 50000"/>
            </a:avLst>
          </a:prstGeom>
          <a:solidFill>
            <a:schemeClr val="accent1"/>
          </a:solidFill>
          <a:ln>
            <a:noFill/>
          </a:ln>
          <a:effectLst>
            <a:outerShdw blurRad="1270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800">
              <a:solidFill>
                <a:schemeClr val="bg1"/>
              </a:solidFill>
              <a:cs typeface="+mn-ea"/>
              <a:sym typeface="+mn-lt"/>
            </a:endParaRPr>
          </a:p>
        </p:txBody>
      </p:sp>
      <p:sp>
        <p:nvSpPr>
          <p:cNvPr id="11" name="深度视觉·原创设计 https://www.docer.com/works?userid=22383862"/>
          <p:cNvSpPr txBox="1"/>
          <p:nvPr/>
        </p:nvSpPr>
        <p:spPr>
          <a:xfrm>
            <a:off x="4580755" y="4802219"/>
            <a:ext cx="798296" cy="215265"/>
          </a:xfrm>
          <a:prstGeom prst="rect">
            <a:avLst/>
          </a:prstGeom>
          <a:solidFill>
            <a:schemeClr val="accent1"/>
          </a:solidFill>
        </p:spPr>
        <p:txBody>
          <a:bodyPr wrap="square" lIns="0" tIns="0" rIns="0" bIns="0" rtlCol="0">
            <a:spAutoFit/>
          </a:bodyPr>
          <a:lstStyle/>
          <a:p>
            <a:pPr algn="ctr"/>
            <a:r>
              <a:rPr lang="zh-CN" altLang="vi-VN" sz="1400">
                <a:solidFill>
                  <a:schemeClr val="bg1"/>
                </a:solidFill>
                <a:cs typeface="+mn-ea"/>
                <a:sym typeface="+mn-lt"/>
              </a:rPr>
              <a:t>信息公开</a:t>
            </a:r>
            <a:endParaRPr lang="zh-CN" altLang="vi-VN" sz="1400">
              <a:solidFill>
                <a:schemeClr val="bg1"/>
              </a:solidFill>
              <a:cs typeface="+mn-ea"/>
              <a:sym typeface="+mn-lt"/>
            </a:endParaRPr>
          </a:p>
        </p:txBody>
      </p:sp>
      <p:sp>
        <p:nvSpPr>
          <p:cNvPr id="14" name="深度视觉·原创设计 https://www.docer.com/works?userid=22383862"/>
          <p:cNvSpPr/>
          <p:nvPr/>
        </p:nvSpPr>
        <p:spPr>
          <a:xfrm>
            <a:off x="6727705" y="4685698"/>
            <a:ext cx="1595770" cy="448911"/>
          </a:xfrm>
          <a:prstGeom prst="roundRect">
            <a:avLst>
              <a:gd name="adj" fmla="val 50000"/>
            </a:avLst>
          </a:prstGeom>
          <a:solidFill>
            <a:schemeClr val="accent1"/>
          </a:solidFill>
          <a:ln>
            <a:noFill/>
          </a:ln>
          <a:effectLst>
            <a:outerShdw blurRad="1270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800">
              <a:solidFill>
                <a:schemeClr val="bg1"/>
              </a:solidFill>
              <a:cs typeface="+mn-ea"/>
              <a:sym typeface="+mn-lt"/>
            </a:endParaRPr>
          </a:p>
        </p:txBody>
      </p:sp>
      <p:sp>
        <p:nvSpPr>
          <p:cNvPr id="15" name="深度视觉·原创设计 https://www.docer.com/works?userid=22383862"/>
          <p:cNvSpPr txBox="1"/>
          <p:nvPr/>
        </p:nvSpPr>
        <p:spPr>
          <a:xfrm>
            <a:off x="7103583" y="4802219"/>
            <a:ext cx="798296" cy="215265"/>
          </a:xfrm>
          <a:prstGeom prst="rect">
            <a:avLst/>
          </a:prstGeom>
          <a:solidFill>
            <a:schemeClr val="accent1"/>
          </a:solidFill>
        </p:spPr>
        <p:txBody>
          <a:bodyPr wrap="square" lIns="0" tIns="0" rIns="0" bIns="0" rtlCol="0">
            <a:spAutoFit/>
          </a:bodyPr>
          <a:lstStyle/>
          <a:p>
            <a:pPr algn="ctr"/>
            <a:r>
              <a:rPr lang="zh-CN" altLang="vi-VN" sz="1400">
                <a:solidFill>
                  <a:schemeClr val="bg1"/>
                </a:solidFill>
                <a:cs typeface="+mn-ea"/>
                <a:sym typeface="+mn-lt"/>
              </a:rPr>
              <a:t>以创为</a:t>
            </a:r>
            <a:r>
              <a:rPr lang="zh-CN" altLang="vi-VN" sz="1400">
                <a:solidFill>
                  <a:schemeClr val="bg1"/>
                </a:solidFill>
                <a:cs typeface="+mn-ea"/>
                <a:sym typeface="+mn-lt"/>
              </a:rPr>
              <a:t>核</a:t>
            </a:r>
            <a:endParaRPr lang="zh-CN" altLang="vi-VN" sz="1400">
              <a:solidFill>
                <a:schemeClr val="bg1"/>
              </a:solidFill>
              <a:cs typeface="+mn-ea"/>
              <a:sym typeface="+mn-lt"/>
            </a:endParaRPr>
          </a:p>
        </p:txBody>
      </p:sp>
      <p:sp>
        <p:nvSpPr>
          <p:cNvPr id="18" name="深度视觉·原创设计 https://www.docer.com/works?userid=22383862"/>
          <p:cNvSpPr/>
          <p:nvPr/>
        </p:nvSpPr>
        <p:spPr>
          <a:xfrm>
            <a:off x="9111468" y="4681888"/>
            <a:ext cx="1595770" cy="448911"/>
          </a:xfrm>
          <a:prstGeom prst="roundRect">
            <a:avLst>
              <a:gd name="adj" fmla="val 50000"/>
            </a:avLst>
          </a:prstGeom>
          <a:solidFill>
            <a:schemeClr val="accent1"/>
          </a:solidFill>
          <a:ln>
            <a:noFill/>
          </a:ln>
          <a:effectLst>
            <a:outerShdw blurRad="1270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800">
              <a:solidFill>
                <a:schemeClr val="bg1"/>
              </a:solidFill>
              <a:cs typeface="+mn-ea"/>
              <a:sym typeface="+mn-lt"/>
            </a:endParaRPr>
          </a:p>
        </p:txBody>
      </p:sp>
      <p:sp>
        <p:nvSpPr>
          <p:cNvPr id="19" name="深度视觉·原创设计 https://www.docer.com/works?userid=22383862"/>
          <p:cNvSpPr txBox="1"/>
          <p:nvPr/>
        </p:nvSpPr>
        <p:spPr>
          <a:xfrm>
            <a:off x="9510395" y="4802505"/>
            <a:ext cx="894080" cy="215265"/>
          </a:xfrm>
          <a:prstGeom prst="rect">
            <a:avLst/>
          </a:prstGeom>
          <a:solidFill>
            <a:schemeClr val="accent1"/>
          </a:solidFill>
        </p:spPr>
        <p:txBody>
          <a:bodyPr wrap="square" lIns="0" tIns="0" rIns="0" bIns="0" rtlCol="0">
            <a:spAutoFit/>
          </a:bodyPr>
          <a:lstStyle/>
          <a:p>
            <a:pPr algn="ctr"/>
            <a:r>
              <a:rPr lang="zh-CN" altLang="vi-VN" sz="1400">
                <a:solidFill>
                  <a:schemeClr val="bg1"/>
                </a:solidFill>
                <a:cs typeface="+mn-ea"/>
                <a:sym typeface="+mn-lt"/>
              </a:rPr>
              <a:t>技术＞</a:t>
            </a:r>
            <a:r>
              <a:rPr lang="zh-CN" altLang="vi-VN" sz="1400">
                <a:solidFill>
                  <a:schemeClr val="bg1"/>
                </a:solidFill>
                <a:cs typeface="+mn-ea"/>
                <a:sym typeface="+mn-lt"/>
              </a:rPr>
              <a:t>资本</a:t>
            </a:r>
            <a:endParaRPr lang="zh-CN" altLang="vi-VN" sz="1400">
              <a:solidFill>
                <a:schemeClr val="bg1"/>
              </a:solidFill>
              <a:cs typeface="+mn-ea"/>
              <a:sym typeface="+mn-lt"/>
            </a:endParaRPr>
          </a:p>
        </p:txBody>
      </p:sp>
      <p:sp>
        <p:nvSpPr>
          <p:cNvPr id="20" name="深度视觉·原创设计 https://www.docer.com/works?userid=22383862"/>
          <p:cNvSpPr/>
          <p:nvPr/>
        </p:nvSpPr>
        <p:spPr>
          <a:xfrm>
            <a:off x="1478144" y="2709491"/>
            <a:ext cx="2009488" cy="86042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cs typeface="+mn-ea"/>
                <a:sym typeface="+mn-lt"/>
              </a:rPr>
              <a:t>参赛选手积分信息</a:t>
            </a:r>
            <a:r>
              <a:rPr lang="zh-CN" altLang="en-US" sz="1200" dirty="0">
                <a:solidFill>
                  <a:schemeClr val="bg1">
                    <a:lumMod val="50000"/>
                  </a:schemeClr>
                </a:solidFill>
                <a:cs typeface="+mn-ea"/>
                <a:sym typeface="+mn-lt"/>
              </a:rPr>
              <a:t>公开</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选择组别</a:t>
            </a:r>
            <a:r>
              <a:rPr lang="en-US" altLang="zh-CN" sz="1200" dirty="0">
                <a:solidFill>
                  <a:schemeClr val="bg1">
                    <a:lumMod val="50000"/>
                  </a:schemeClr>
                </a:solidFill>
                <a:cs typeface="+mn-ea"/>
                <a:sym typeface="+mn-lt"/>
              </a:rPr>
              <a:t>&amp;</a:t>
            </a:r>
            <a:r>
              <a:rPr lang="zh-CN" altLang="en-US" sz="1200" dirty="0">
                <a:solidFill>
                  <a:schemeClr val="bg1">
                    <a:lumMod val="50000"/>
                  </a:schemeClr>
                </a:solidFill>
                <a:cs typeface="+mn-ea"/>
                <a:sym typeface="+mn-lt"/>
              </a:rPr>
              <a:t>随机分组</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循环</a:t>
            </a:r>
            <a:r>
              <a:rPr lang="en-US" altLang="zh-CN" sz="1200" dirty="0">
                <a:solidFill>
                  <a:schemeClr val="bg1">
                    <a:lumMod val="50000"/>
                  </a:schemeClr>
                </a:solidFill>
                <a:cs typeface="+mn-ea"/>
                <a:sym typeface="+mn-lt"/>
              </a:rPr>
              <a:t>&amp;</a:t>
            </a:r>
            <a:r>
              <a:rPr lang="zh-CN" altLang="en-US" sz="1200" dirty="0">
                <a:solidFill>
                  <a:schemeClr val="bg1">
                    <a:lumMod val="50000"/>
                  </a:schemeClr>
                </a:solidFill>
                <a:cs typeface="+mn-ea"/>
                <a:sym typeface="+mn-lt"/>
              </a:rPr>
              <a:t>淘汰</a:t>
            </a:r>
            <a:endParaRPr lang="zh-CN" altLang="en-US" sz="1200" dirty="0">
              <a:solidFill>
                <a:schemeClr val="bg1">
                  <a:lumMod val="50000"/>
                </a:schemeClr>
              </a:solidFill>
              <a:cs typeface="+mn-ea"/>
              <a:sym typeface="+mn-lt"/>
            </a:endParaRPr>
          </a:p>
        </p:txBody>
      </p:sp>
      <p:sp>
        <p:nvSpPr>
          <p:cNvPr id="21" name="深度视觉·原创设计 https://www.docer.com/works?userid=22383862"/>
          <p:cNvSpPr/>
          <p:nvPr/>
        </p:nvSpPr>
        <p:spPr>
          <a:xfrm>
            <a:off x="1710055" y="2263140"/>
            <a:ext cx="1653540"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rPr>
              <a:t>对手</a:t>
            </a:r>
            <a:r>
              <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rPr>
              <a:t>匹配问题</a:t>
            </a:r>
            <a:endPar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2" name="深度视觉·原创设计 https://www.docer.com/works?userid=22383862"/>
          <p:cNvSpPr/>
          <p:nvPr/>
        </p:nvSpPr>
        <p:spPr>
          <a:xfrm>
            <a:off x="4006192" y="2709491"/>
            <a:ext cx="2009488" cy="163004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cs typeface="+mn-ea"/>
                <a:sym typeface="+mn-lt"/>
              </a:rPr>
              <a:t>赛事推送</a:t>
            </a:r>
            <a:r>
              <a:rPr lang="en-US" altLang="zh-CN" sz="1200" dirty="0">
                <a:solidFill>
                  <a:schemeClr val="bg1">
                    <a:lumMod val="50000"/>
                  </a:schemeClr>
                </a:solidFill>
                <a:cs typeface="+mn-ea"/>
                <a:sym typeface="+mn-lt"/>
              </a:rPr>
              <a:t>&amp;</a:t>
            </a:r>
            <a:r>
              <a:rPr lang="zh-CN" altLang="en-US" sz="1200" dirty="0">
                <a:solidFill>
                  <a:schemeClr val="bg1">
                    <a:lumMod val="50000"/>
                  </a:schemeClr>
                </a:solidFill>
                <a:cs typeface="+mn-ea"/>
                <a:sym typeface="+mn-lt"/>
              </a:rPr>
              <a:t>公开</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赛事</a:t>
            </a:r>
            <a:r>
              <a:rPr lang="zh-CN" altLang="en-US" sz="1200" dirty="0">
                <a:solidFill>
                  <a:schemeClr val="bg1">
                    <a:lumMod val="50000"/>
                  </a:schemeClr>
                </a:solidFill>
                <a:cs typeface="+mn-ea"/>
                <a:sym typeface="+mn-lt"/>
              </a:rPr>
              <a:t>信息查询</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技术信息</a:t>
            </a:r>
            <a:r>
              <a:rPr lang="zh-CN" altLang="en-US" sz="1200" dirty="0">
                <a:solidFill>
                  <a:schemeClr val="bg1">
                    <a:lumMod val="50000"/>
                  </a:schemeClr>
                </a:solidFill>
                <a:cs typeface="+mn-ea"/>
                <a:sym typeface="+mn-lt"/>
              </a:rPr>
              <a:t>共享</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器材参数</a:t>
            </a:r>
            <a:r>
              <a:rPr lang="zh-CN" altLang="en-US" sz="1200" dirty="0">
                <a:solidFill>
                  <a:schemeClr val="bg1">
                    <a:lumMod val="50000"/>
                  </a:schemeClr>
                </a:solidFill>
                <a:cs typeface="+mn-ea"/>
                <a:sym typeface="+mn-lt"/>
              </a:rPr>
              <a:t>公开</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经验论坛</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前沿消息</a:t>
            </a:r>
            <a:endParaRPr lang="zh-CN" altLang="en-US" sz="1200" dirty="0">
              <a:solidFill>
                <a:schemeClr val="bg1">
                  <a:lumMod val="50000"/>
                </a:schemeClr>
              </a:solidFill>
              <a:cs typeface="+mn-ea"/>
              <a:sym typeface="+mn-lt"/>
            </a:endParaRPr>
          </a:p>
        </p:txBody>
      </p:sp>
      <p:sp>
        <p:nvSpPr>
          <p:cNvPr id="23" name="深度视觉·原创设计 https://www.docer.com/works?userid=22383862"/>
          <p:cNvSpPr/>
          <p:nvPr/>
        </p:nvSpPr>
        <p:spPr>
          <a:xfrm>
            <a:off x="4128770" y="2263140"/>
            <a:ext cx="1654175"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rPr>
              <a:t>信息闭塞</a:t>
            </a:r>
            <a:r>
              <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rPr>
              <a:t>问题</a:t>
            </a:r>
            <a:endPar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4" name="深度视觉·原创设计 https://www.docer.com/works?userid=22383862"/>
          <p:cNvSpPr/>
          <p:nvPr/>
        </p:nvSpPr>
        <p:spPr>
          <a:xfrm>
            <a:off x="6425339" y="2709491"/>
            <a:ext cx="2009488" cy="137350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cs typeface="+mn-ea"/>
                <a:sym typeface="+mn-lt"/>
              </a:rPr>
              <a:t>团队积分</a:t>
            </a:r>
            <a:r>
              <a:rPr lang="zh-CN" altLang="en-US" sz="1200" dirty="0">
                <a:solidFill>
                  <a:schemeClr val="bg1">
                    <a:lumMod val="50000"/>
                  </a:schemeClr>
                </a:solidFill>
                <a:cs typeface="+mn-ea"/>
                <a:sym typeface="+mn-lt"/>
              </a:rPr>
              <a:t>赛</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关键球</a:t>
            </a:r>
            <a:r>
              <a:rPr lang="zh-CN" altLang="en-US" sz="1200" dirty="0">
                <a:solidFill>
                  <a:schemeClr val="bg1">
                    <a:lumMod val="50000"/>
                  </a:schemeClr>
                </a:solidFill>
                <a:cs typeface="+mn-ea"/>
                <a:sym typeface="+mn-lt"/>
              </a:rPr>
              <a:t>比赛</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定制赛季</a:t>
            </a:r>
            <a:r>
              <a:rPr lang="zh-CN" altLang="en-US" sz="1200" dirty="0">
                <a:solidFill>
                  <a:schemeClr val="bg1">
                    <a:lumMod val="50000"/>
                  </a:schemeClr>
                </a:solidFill>
                <a:cs typeface="+mn-ea"/>
                <a:sym typeface="+mn-lt"/>
              </a:rPr>
              <a:t>纪念品</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乒乓</a:t>
            </a:r>
            <a:r>
              <a:rPr lang="zh-CN" altLang="en-US" sz="1200" dirty="0">
                <a:solidFill>
                  <a:schemeClr val="bg1">
                    <a:lumMod val="50000"/>
                  </a:schemeClr>
                </a:solidFill>
                <a:cs typeface="+mn-ea"/>
                <a:sym typeface="+mn-lt"/>
              </a:rPr>
              <a:t>理论竞赛</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相关</a:t>
            </a:r>
            <a:r>
              <a:rPr lang="zh-CN" altLang="en-US" sz="1200" dirty="0">
                <a:solidFill>
                  <a:schemeClr val="bg1">
                    <a:lumMod val="50000"/>
                  </a:schemeClr>
                </a:solidFill>
                <a:cs typeface="+mn-ea"/>
                <a:sym typeface="+mn-lt"/>
              </a:rPr>
              <a:t>文创</a:t>
            </a:r>
            <a:endParaRPr lang="zh-CN" altLang="en-US" sz="1200" dirty="0">
              <a:solidFill>
                <a:schemeClr val="bg1">
                  <a:lumMod val="50000"/>
                </a:schemeClr>
              </a:solidFill>
              <a:cs typeface="+mn-ea"/>
              <a:sym typeface="+mn-lt"/>
            </a:endParaRPr>
          </a:p>
        </p:txBody>
      </p:sp>
      <p:sp>
        <p:nvSpPr>
          <p:cNvPr id="25" name="深度视觉·原创设计 https://www.docer.com/works?userid=22383862"/>
          <p:cNvSpPr/>
          <p:nvPr/>
        </p:nvSpPr>
        <p:spPr>
          <a:xfrm>
            <a:off x="6663055" y="2263140"/>
            <a:ext cx="1616710"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rPr>
              <a:t>玩法单一</a:t>
            </a:r>
            <a:r>
              <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rPr>
              <a:t>问题</a:t>
            </a:r>
            <a:endPar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6" name="深度视觉·原创设计 https://www.docer.com/works?userid=22383862"/>
          <p:cNvSpPr/>
          <p:nvPr/>
        </p:nvSpPr>
        <p:spPr>
          <a:xfrm>
            <a:off x="8844915" y="2709545"/>
            <a:ext cx="2197100" cy="163004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cs typeface="+mn-ea"/>
                <a:sym typeface="+mn-lt"/>
              </a:rPr>
              <a:t>专注于科技，文化，</a:t>
            </a:r>
            <a:r>
              <a:rPr lang="zh-CN" altLang="en-US" sz="1200" dirty="0">
                <a:solidFill>
                  <a:schemeClr val="bg1">
                    <a:lumMod val="50000"/>
                  </a:schemeClr>
                </a:solidFill>
                <a:cs typeface="+mn-ea"/>
                <a:sym typeface="+mn-lt"/>
              </a:rPr>
              <a:t>社会价值</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积极</a:t>
            </a:r>
            <a:r>
              <a:rPr lang="zh-CN" altLang="en-US" sz="1200" dirty="0">
                <a:solidFill>
                  <a:schemeClr val="bg1">
                    <a:lumMod val="50000"/>
                  </a:schemeClr>
                </a:solidFill>
                <a:cs typeface="+mn-ea"/>
                <a:sym typeface="+mn-lt"/>
              </a:rPr>
              <a:t>校企合作</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积极参加</a:t>
            </a:r>
            <a:r>
              <a:rPr lang="zh-CN" altLang="en-US" sz="1200" dirty="0">
                <a:solidFill>
                  <a:schemeClr val="bg1">
                    <a:lumMod val="50000"/>
                  </a:schemeClr>
                </a:solidFill>
                <a:cs typeface="+mn-ea"/>
                <a:sym typeface="+mn-lt"/>
              </a:rPr>
              <a:t>比赛</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为</a:t>
            </a:r>
            <a:r>
              <a:rPr lang="zh-CN" altLang="en-US" sz="1200" dirty="0">
                <a:solidFill>
                  <a:schemeClr val="bg1">
                    <a:lumMod val="50000"/>
                  </a:schemeClr>
                </a:solidFill>
                <a:cs typeface="+mn-ea"/>
                <a:sym typeface="+mn-lt"/>
              </a:rPr>
              <a:t>学校争光</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为</a:t>
            </a:r>
            <a:r>
              <a:rPr lang="zh-CN" altLang="en-US" sz="1200" dirty="0">
                <a:solidFill>
                  <a:schemeClr val="bg1">
                    <a:lumMod val="50000"/>
                  </a:schemeClr>
                </a:solidFill>
                <a:cs typeface="+mn-ea"/>
                <a:sym typeface="+mn-lt"/>
              </a:rPr>
              <a:t>企业宣传</a:t>
            </a:r>
            <a:endParaRPr lang="zh-CN" altLang="en-US" sz="1200" dirty="0">
              <a:solidFill>
                <a:schemeClr val="bg1">
                  <a:lumMod val="50000"/>
                </a:schemeClr>
              </a:solidFill>
              <a:cs typeface="+mn-ea"/>
              <a:sym typeface="+mn-lt"/>
            </a:endParaRPr>
          </a:p>
          <a:p>
            <a:pPr lvl="0" algn="ctr">
              <a:lnSpc>
                <a:spcPts val="2000"/>
              </a:lnSpc>
              <a:defRPr/>
            </a:pPr>
            <a:r>
              <a:rPr lang="zh-CN" altLang="en-US" sz="1200" dirty="0">
                <a:solidFill>
                  <a:schemeClr val="bg1">
                    <a:lumMod val="50000"/>
                  </a:schemeClr>
                </a:solidFill>
                <a:cs typeface="+mn-ea"/>
                <a:sym typeface="+mn-lt"/>
              </a:rPr>
              <a:t>为师生谋</a:t>
            </a:r>
            <a:r>
              <a:rPr lang="zh-CN" altLang="en-US" sz="1200" dirty="0">
                <a:solidFill>
                  <a:schemeClr val="bg1">
                    <a:lumMod val="50000"/>
                  </a:schemeClr>
                </a:solidFill>
                <a:cs typeface="+mn-ea"/>
                <a:sym typeface="+mn-lt"/>
              </a:rPr>
              <a:t>利</a:t>
            </a:r>
            <a:endParaRPr lang="zh-CN" altLang="en-US" sz="1200" dirty="0">
              <a:solidFill>
                <a:schemeClr val="bg1">
                  <a:lumMod val="50000"/>
                </a:schemeClr>
              </a:solidFill>
              <a:cs typeface="+mn-ea"/>
              <a:sym typeface="+mn-lt"/>
            </a:endParaRPr>
          </a:p>
        </p:txBody>
      </p:sp>
      <p:sp>
        <p:nvSpPr>
          <p:cNvPr id="27" name="深度视觉·原创设计 https://www.docer.com/works?userid=22383862"/>
          <p:cNvSpPr/>
          <p:nvPr/>
        </p:nvSpPr>
        <p:spPr>
          <a:xfrm>
            <a:off x="9143445" y="2213053"/>
            <a:ext cx="1544948"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rPr>
              <a:t>成本</a:t>
            </a:r>
            <a:r>
              <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rPr>
              <a:t>问题</a:t>
            </a:r>
            <a:endParaRPr kumimoji="0" lang="zh-CN" altLang="en-US" b="1" i="0" u="none" strike="noStrike" kern="1200" cap="none" spc="0" normalizeH="0" baseline="0" noProof="0" dirty="0">
              <a:ln>
                <a:noFill/>
              </a:ln>
              <a:solidFill>
                <a:schemeClr val="tx1">
                  <a:lumMod val="75000"/>
                  <a:lumOff val="25000"/>
                </a:schemeClr>
              </a:solidFill>
              <a:effectLst/>
              <a:uLnTx/>
              <a:uFillTx/>
              <a:cs typeface="+mn-ea"/>
              <a:sym typeface="+mn-lt"/>
            </a:endParaRPr>
          </a:p>
        </p:txBody>
      </p:sp>
      <p:pic>
        <p:nvPicPr>
          <p:cNvPr id="2" name="图片 1" descr="乒乓球"/>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498975" y="1172210"/>
            <a:ext cx="914400" cy="914400"/>
          </a:xfrm>
          <a:prstGeom prst="rect">
            <a:avLst/>
          </a:prstGeom>
        </p:spPr>
      </p:pic>
      <p:pic>
        <p:nvPicPr>
          <p:cNvPr id="3" name="图片 2" descr="乒乓球"/>
          <p:cNvPicPr>
            <a:picLocks noChangeAspect="1"/>
          </p:cNvPicPr>
          <p:nvPr>
            <p:custDataLst>
              <p:tags r:id="rId3"/>
            </p:custDataLst>
          </p:nvPr>
        </p:nvPicPr>
        <p:blipFill>
          <a:blip r:embed="rId1">
            <a:extLst>
              <a:ext uri="{96DAC541-7B7A-43D3-8B79-37D633B846F1}">
                <asvg:svgBlip xmlns:asvg="http://schemas.microsoft.com/office/drawing/2016/SVG/main" r:embed="rId2"/>
              </a:ext>
            </a:extLst>
          </a:blip>
          <a:stretch>
            <a:fillRect/>
          </a:stretch>
        </p:blipFill>
        <p:spPr>
          <a:xfrm>
            <a:off x="2079625" y="1172210"/>
            <a:ext cx="914400" cy="914400"/>
          </a:xfrm>
          <a:prstGeom prst="rect">
            <a:avLst/>
          </a:prstGeom>
        </p:spPr>
      </p:pic>
      <p:pic>
        <p:nvPicPr>
          <p:cNvPr id="4" name="图片 3" descr="乒乓球"/>
          <p:cNvPicPr>
            <a:picLocks noChangeAspect="1"/>
          </p:cNvPicPr>
          <p:nvPr>
            <p:custDataLst>
              <p:tags r:id="rId4"/>
            </p:custDataLst>
          </p:nvPr>
        </p:nvPicPr>
        <p:blipFill>
          <a:blip r:embed="rId1">
            <a:extLst>
              <a:ext uri="{96DAC541-7B7A-43D3-8B79-37D633B846F1}">
                <asvg:svgBlip xmlns:asvg="http://schemas.microsoft.com/office/drawing/2016/SVG/main" r:embed="rId2"/>
              </a:ext>
            </a:extLst>
          </a:blip>
          <a:stretch>
            <a:fillRect/>
          </a:stretch>
        </p:blipFill>
        <p:spPr>
          <a:xfrm>
            <a:off x="7045960" y="1168400"/>
            <a:ext cx="914400" cy="914400"/>
          </a:xfrm>
          <a:prstGeom prst="rect">
            <a:avLst/>
          </a:prstGeom>
        </p:spPr>
      </p:pic>
      <p:pic>
        <p:nvPicPr>
          <p:cNvPr id="5" name="图片 4" descr="乒乓球"/>
          <p:cNvPicPr>
            <a:picLocks noChangeAspect="1"/>
          </p:cNvPicPr>
          <p:nvPr>
            <p:custDataLst>
              <p:tags r:id="rId5"/>
            </p:custDataLst>
          </p:nvPr>
        </p:nvPicPr>
        <p:blipFill>
          <a:blip r:embed="rId1">
            <a:extLst>
              <a:ext uri="{96DAC541-7B7A-43D3-8B79-37D633B846F1}">
                <asvg:svgBlip xmlns:asvg="http://schemas.microsoft.com/office/drawing/2016/SVG/main" r:embed="rId2"/>
              </a:ext>
            </a:extLst>
          </a:blip>
          <a:stretch>
            <a:fillRect/>
          </a:stretch>
        </p:blipFill>
        <p:spPr>
          <a:xfrm>
            <a:off x="9451975" y="117030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1000" fill="hold"/>
                                        <p:tgtEl>
                                          <p:spTgt spid="2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1000"/>
                                        <p:tgtEl>
                                          <p:spTgt spid="27"/>
                                        </p:tgtEl>
                                      </p:cBhvr>
                                    </p:animEffect>
                                    <p:anim calcmode="lin" valueType="num">
                                      <p:cBhvr>
                                        <p:cTn id="46" dur="1000" fill="hold"/>
                                        <p:tgtEl>
                                          <p:spTgt spid="27"/>
                                        </p:tgtEl>
                                        <p:attrNameLst>
                                          <p:attrName>ppt_x</p:attrName>
                                        </p:attrNameLst>
                                      </p:cBhvr>
                                      <p:tavLst>
                                        <p:tav tm="0">
                                          <p:val>
                                            <p:strVal val="#ppt_x"/>
                                          </p:val>
                                        </p:tav>
                                        <p:tav tm="100000">
                                          <p:val>
                                            <p:strVal val="#ppt_x"/>
                                          </p:val>
                                        </p:tav>
                                      </p:tavLst>
                                    </p:anim>
                                    <p:anim calcmode="lin" valueType="num">
                                      <p:cBhvr>
                                        <p:cTn id="4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p:bldP spid="21" grpId="0"/>
      <p:bldP spid="22" grpId="0"/>
      <p:bldP spid="23" grpId="0"/>
      <p:bldP spid="24"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4"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结构层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pic>
        <p:nvPicPr>
          <p:cNvPr id="4" name="图片 3" descr="结构层"/>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2395855" y="240030"/>
            <a:ext cx="7400925" cy="6378575"/>
          </a:xfrm>
          <a:prstGeom prst="rect">
            <a:avLst/>
          </a:prstGeom>
        </p:spPr>
      </p:pic>
      <p:sp>
        <p:nvSpPr>
          <p:cNvPr id="12" name="深度视觉·原创设计 https://www.docer.com/works?userid=22383862"/>
          <p:cNvSpPr>
            <a:spLocks noChangeAspect="1"/>
          </p:cNvSpPr>
          <p:nvPr>
            <p:custDataLst>
              <p:tags r:id="rId3"/>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4"/>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4"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2" name="图片 1" descr="1-0-0赛事"/>
          <p:cNvPicPr>
            <a:picLocks noChangeAspect="1"/>
          </p:cNvPicPr>
          <p:nvPr/>
        </p:nvPicPr>
        <p:blipFill>
          <a:blip r:embed="rId3"/>
          <a:stretch>
            <a:fillRect/>
          </a:stretch>
        </p:blipFill>
        <p:spPr>
          <a:xfrm>
            <a:off x="4535170" y="196850"/>
            <a:ext cx="2659380" cy="6464935"/>
          </a:xfrm>
          <a:prstGeom prst="rect">
            <a:avLst/>
          </a:prstGeom>
          <a:ln>
            <a:solidFill>
              <a:schemeClr val="tx1"/>
            </a:solidFill>
          </a:ln>
        </p:spPr>
      </p:pic>
      <p:sp>
        <p:nvSpPr>
          <p:cNvPr id="5" name="文本框 4"/>
          <p:cNvSpPr txBox="1"/>
          <p:nvPr/>
        </p:nvSpPr>
        <p:spPr>
          <a:xfrm>
            <a:off x="9178925" y="1004570"/>
            <a:ext cx="2319655" cy="645160"/>
          </a:xfrm>
          <a:prstGeom prst="rect">
            <a:avLst/>
          </a:prstGeom>
          <a:noFill/>
        </p:spPr>
        <p:txBody>
          <a:bodyPr wrap="square" rtlCol="0">
            <a:spAutoFit/>
          </a:bodyPr>
          <a:p>
            <a:r>
              <a:rPr lang="zh-CN" altLang="en-US" sz="3600" b="1" i="1">
                <a:solidFill>
                  <a:schemeClr val="accent1"/>
                </a:solidFill>
                <a:effectLst>
                  <a:outerShdw blurRad="38100" dist="25400" dir="5400000" algn="ctr" rotWithShape="0">
                    <a:srgbClr val="6E747A">
                      <a:alpha val="43000"/>
                    </a:srgbClr>
                  </a:outerShdw>
                </a:effectLst>
              </a:rPr>
              <a:t>筛选</a:t>
            </a:r>
            <a:endParaRPr lang="zh-CN" altLang="en-US" sz="3600" b="1" i="1">
              <a:solidFill>
                <a:schemeClr val="accent1"/>
              </a:solidFill>
              <a:effectLst>
                <a:outerShdw blurRad="38100" dist="25400" dir="5400000" algn="ctr" rotWithShape="0">
                  <a:srgbClr val="6E747A">
                    <a:alpha val="43000"/>
                  </a:srgbClr>
                </a:outerShdw>
              </a:effectLst>
            </a:endParaRPr>
          </a:p>
        </p:txBody>
      </p:sp>
      <p:sp>
        <p:nvSpPr>
          <p:cNvPr id="16" name="文本框 15"/>
          <p:cNvSpPr txBox="1"/>
          <p:nvPr/>
        </p:nvSpPr>
        <p:spPr>
          <a:xfrm>
            <a:off x="1359535" y="795020"/>
            <a:ext cx="2658110" cy="3784600"/>
          </a:xfrm>
          <a:prstGeom prst="rect">
            <a:avLst/>
          </a:prstGeom>
          <a:noFill/>
        </p:spPr>
        <p:txBody>
          <a:bodyPr wrap="square" rtlCol="0">
            <a:spAutoFit/>
          </a:bodyPr>
          <a:p>
            <a:r>
              <a:rPr lang="en-US" altLang="zh-CN" sz="2400">
                <a:solidFill>
                  <a:schemeClr val="tx1"/>
                </a:solidFill>
                <a:effectLst>
                  <a:outerShdw blurRad="38100" dist="19050" dir="2700000" algn="tl" rotWithShape="0">
                    <a:schemeClr val="dk1">
                      <a:alpha val="40000"/>
                    </a:schemeClr>
                  </a:outerShdw>
                </a:effectLst>
              </a:rPr>
              <a:t>1.</a:t>
            </a:r>
            <a:r>
              <a:rPr lang="zh-CN" altLang="en-US" sz="2400">
                <a:solidFill>
                  <a:schemeClr val="tx1"/>
                </a:solidFill>
                <a:effectLst>
                  <a:outerShdw blurRad="38100" dist="19050" dir="2700000" algn="tl" rotWithShape="0">
                    <a:schemeClr val="dk1">
                      <a:alpha val="40000"/>
                    </a:schemeClr>
                  </a:outerShdw>
                </a:effectLst>
              </a:rPr>
              <a:t>根据定位进行比赛推送</a:t>
            </a:r>
            <a:endParaRPr lang="zh-CN" altLang="en-US" sz="2400">
              <a:solidFill>
                <a:schemeClr val="tx1"/>
              </a:solidFill>
              <a:effectLst>
                <a:outerShdw blurRad="38100" dist="19050" dir="2700000" algn="tl" rotWithShape="0">
                  <a:schemeClr val="dk1">
                    <a:alpha val="40000"/>
                  </a:schemeClr>
                </a:outerShdw>
              </a:effectLst>
            </a:endParaRPr>
          </a:p>
          <a:p>
            <a:endParaRPr lang="zh-CN" altLang="en-US" sz="2400">
              <a:solidFill>
                <a:schemeClr val="tx1"/>
              </a:solidFill>
              <a:effectLst>
                <a:outerShdw blurRad="38100" dist="19050" dir="2700000" algn="tl" rotWithShape="0">
                  <a:schemeClr val="dk1">
                    <a:alpha val="40000"/>
                  </a:schemeClr>
                </a:outerShdw>
              </a:effectLst>
            </a:endParaRPr>
          </a:p>
          <a:p>
            <a:r>
              <a:rPr lang="en-US" altLang="zh-CN" sz="2400">
                <a:solidFill>
                  <a:schemeClr val="tx1"/>
                </a:solidFill>
                <a:effectLst>
                  <a:outerShdw blurRad="38100" dist="19050" dir="2700000" algn="tl" rotWithShape="0">
                    <a:schemeClr val="dk1">
                      <a:alpha val="40000"/>
                    </a:schemeClr>
                  </a:outerShdw>
                </a:effectLst>
              </a:rPr>
              <a:t>2.</a:t>
            </a:r>
            <a:r>
              <a:rPr lang="zh-CN" altLang="en-US" sz="2400">
                <a:solidFill>
                  <a:schemeClr val="tx1"/>
                </a:solidFill>
                <a:effectLst>
                  <a:outerShdw blurRad="38100" dist="19050" dir="2700000" algn="tl" rotWithShape="0">
                    <a:schemeClr val="dk1">
                      <a:alpha val="40000"/>
                    </a:schemeClr>
                  </a:outerShdw>
                </a:effectLst>
              </a:rPr>
              <a:t>搜索及扫描二维码功能</a:t>
            </a:r>
            <a:endParaRPr lang="zh-CN" altLang="en-US" sz="2400">
              <a:solidFill>
                <a:schemeClr val="tx1"/>
              </a:solidFill>
              <a:effectLst>
                <a:outerShdw blurRad="38100" dist="19050" dir="2700000" algn="tl" rotWithShape="0">
                  <a:schemeClr val="dk1">
                    <a:alpha val="40000"/>
                  </a:schemeClr>
                </a:outerShdw>
              </a:effectLst>
            </a:endParaRPr>
          </a:p>
          <a:p>
            <a:endParaRPr lang="zh-CN" altLang="en-US" sz="2400">
              <a:solidFill>
                <a:schemeClr val="tx1"/>
              </a:solidFill>
              <a:effectLst>
                <a:outerShdw blurRad="38100" dist="19050" dir="2700000" algn="tl" rotWithShape="0">
                  <a:schemeClr val="dk1">
                    <a:alpha val="40000"/>
                  </a:schemeClr>
                </a:outerShdw>
              </a:effectLst>
            </a:endParaRPr>
          </a:p>
          <a:p>
            <a:r>
              <a:rPr lang="en-US" altLang="zh-CN" sz="2400">
                <a:solidFill>
                  <a:schemeClr val="tx1"/>
                </a:solidFill>
                <a:effectLst>
                  <a:outerShdw blurRad="38100" dist="19050" dir="2700000" algn="tl" rotWithShape="0">
                    <a:schemeClr val="dk1">
                      <a:alpha val="40000"/>
                    </a:schemeClr>
                  </a:outerShdw>
                </a:effectLst>
              </a:rPr>
              <a:t>3.</a:t>
            </a:r>
            <a:r>
              <a:rPr lang="zh-CN" altLang="en-US" sz="2400">
                <a:solidFill>
                  <a:schemeClr val="tx1"/>
                </a:solidFill>
                <a:effectLst>
                  <a:outerShdw blurRad="38100" dist="19050" dir="2700000" algn="tl" rotWithShape="0">
                    <a:schemeClr val="dk1">
                      <a:alpha val="40000"/>
                    </a:schemeClr>
                  </a:outerShdw>
                </a:effectLst>
              </a:rPr>
              <a:t>快捷功能展示区</a:t>
            </a:r>
            <a:endParaRPr lang="zh-CN" altLang="en-US" sz="2400">
              <a:solidFill>
                <a:schemeClr val="tx1"/>
              </a:solidFill>
              <a:effectLst>
                <a:outerShdw blurRad="38100" dist="19050" dir="2700000" algn="tl" rotWithShape="0">
                  <a:schemeClr val="dk1">
                    <a:alpha val="40000"/>
                  </a:schemeClr>
                </a:outerShdw>
              </a:effectLst>
            </a:endParaRPr>
          </a:p>
          <a:p>
            <a:endParaRPr lang="zh-CN" altLang="en-US" sz="2400">
              <a:solidFill>
                <a:schemeClr val="tx1"/>
              </a:solidFill>
              <a:effectLst>
                <a:outerShdw blurRad="38100" dist="19050" dir="2700000" algn="tl" rotWithShape="0">
                  <a:schemeClr val="dk1">
                    <a:alpha val="40000"/>
                  </a:schemeClr>
                </a:outerShdw>
              </a:effectLst>
            </a:endParaRPr>
          </a:p>
          <a:p>
            <a:r>
              <a:rPr lang="en-US" altLang="zh-CN" sz="2400">
                <a:solidFill>
                  <a:schemeClr val="tx1"/>
                </a:solidFill>
                <a:effectLst>
                  <a:outerShdw blurRad="38100" dist="19050" dir="2700000" algn="tl" rotWithShape="0">
                    <a:schemeClr val="dk1">
                      <a:alpha val="40000"/>
                    </a:schemeClr>
                  </a:outerShdw>
                </a:effectLst>
              </a:rPr>
              <a:t>4.</a:t>
            </a:r>
            <a:r>
              <a:rPr lang="zh-CN" altLang="en-US" sz="2400">
                <a:solidFill>
                  <a:schemeClr val="tx1"/>
                </a:solidFill>
                <a:effectLst>
                  <a:outerShdw blurRad="38100" dist="19050" dir="2700000" algn="tl" rotWithShape="0">
                    <a:schemeClr val="dk1">
                      <a:alpha val="40000"/>
                    </a:schemeClr>
                  </a:outerShdw>
                </a:effectLst>
              </a:rPr>
              <a:t>最近赛事推广区域，可以筛选比赛</a:t>
            </a:r>
            <a:endParaRPr lang="zh-CN" altLang="en-US" sz="2400">
              <a:solidFill>
                <a:schemeClr val="tx1"/>
              </a:solidFill>
              <a:effectLst>
                <a:outerShdw blurRad="38100" dist="19050" dir="2700000" algn="tl" rotWithShape="0">
                  <a:schemeClr val="dk1">
                    <a:alpha val="40000"/>
                  </a:schemeClr>
                </a:outerShdw>
              </a:effectLst>
            </a:endParaRPr>
          </a:p>
        </p:txBody>
      </p:sp>
      <p:sp>
        <p:nvSpPr>
          <p:cNvPr id="17" name="文本框 16"/>
          <p:cNvSpPr txBox="1"/>
          <p:nvPr/>
        </p:nvSpPr>
        <p:spPr>
          <a:xfrm>
            <a:off x="7588250" y="1989455"/>
            <a:ext cx="2319655" cy="460375"/>
          </a:xfrm>
          <a:prstGeom prst="rect">
            <a:avLst/>
          </a:prstGeom>
          <a:noFill/>
        </p:spPr>
        <p:txBody>
          <a:bodyPr wrap="square" rtlCol="0">
            <a:spAutoFit/>
          </a:bodyPr>
          <a:p>
            <a:r>
              <a:rPr lang="en-US" altLang="zh-CN" sz="2400">
                <a:solidFill>
                  <a:schemeClr val="tx1"/>
                </a:solidFill>
                <a:effectLst>
                  <a:outerShdw blurRad="38100" dist="19050" dir="2700000" algn="tl" rotWithShape="0">
                    <a:schemeClr val="dk1">
                      <a:alpha val="40000"/>
                    </a:schemeClr>
                  </a:outerShdw>
                </a:effectLst>
              </a:rPr>
              <a:t>5.</a:t>
            </a:r>
            <a:r>
              <a:rPr lang="zh-CN" altLang="en-US" sz="2400">
                <a:solidFill>
                  <a:schemeClr val="tx1"/>
                </a:solidFill>
                <a:effectLst>
                  <a:outerShdw blurRad="38100" dist="19050" dir="2700000" algn="tl" rotWithShape="0">
                    <a:schemeClr val="dk1">
                      <a:alpha val="40000"/>
                    </a:schemeClr>
                  </a:outerShdw>
                </a:effectLst>
              </a:rPr>
              <a:t>消息通知按钮</a:t>
            </a:r>
            <a:endParaRPr lang="zh-CN" altLang="en-US" sz="2400">
              <a:solidFill>
                <a:schemeClr val="tx1"/>
              </a:solidFill>
              <a:effectLst>
                <a:outerShdw blurRad="38100" dist="19050" dir="2700000" algn="tl" rotWithShape="0">
                  <a:schemeClr val="dk1">
                    <a:alpha val="40000"/>
                  </a:schemeClr>
                </a:outerShdw>
              </a:effectLst>
            </a:endParaRPr>
          </a:p>
        </p:txBody>
      </p:sp>
      <p:cxnSp>
        <p:nvCxnSpPr>
          <p:cNvPr id="22" name="直接箭头连接符 21"/>
          <p:cNvCxnSpPr/>
          <p:nvPr/>
        </p:nvCxnSpPr>
        <p:spPr>
          <a:xfrm flipV="1">
            <a:off x="3893185" y="712470"/>
            <a:ext cx="1076960" cy="28257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23" name="直接箭头连接符 22"/>
          <p:cNvCxnSpPr/>
          <p:nvPr/>
        </p:nvCxnSpPr>
        <p:spPr>
          <a:xfrm flipV="1">
            <a:off x="3817620" y="1004570"/>
            <a:ext cx="1152525" cy="114363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p:nvPr/>
        </p:nvCxnSpPr>
        <p:spPr>
          <a:xfrm flipV="1">
            <a:off x="3879850" y="2449830"/>
            <a:ext cx="1974215" cy="79565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a:off x="3858895" y="4150360"/>
            <a:ext cx="1995170" cy="42926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H="1" flipV="1">
            <a:off x="7131050" y="712470"/>
            <a:ext cx="545465" cy="12903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27" name="图片 26" descr="1-0-1筛选-类型"/>
          <p:cNvPicPr>
            <a:picLocks noChangeAspect="1"/>
          </p:cNvPicPr>
          <p:nvPr>
            <p:custDataLst>
              <p:tags r:id="rId4"/>
            </p:custDataLst>
          </p:nvPr>
        </p:nvPicPr>
        <p:blipFill>
          <a:blip r:embed="rId5"/>
          <a:stretch>
            <a:fillRect/>
          </a:stretch>
        </p:blipFill>
        <p:spPr>
          <a:xfrm>
            <a:off x="7395210" y="2491105"/>
            <a:ext cx="1456055" cy="3154680"/>
          </a:xfrm>
          <a:prstGeom prst="rect">
            <a:avLst/>
          </a:prstGeom>
          <a:ln>
            <a:solidFill>
              <a:schemeClr val="tx1"/>
            </a:solidFill>
          </a:ln>
        </p:spPr>
      </p:pic>
      <p:pic>
        <p:nvPicPr>
          <p:cNvPr id="32" name="图片 31" descr="1-0-2筛选-时间"/>
          <p:cNvPicPr>
            <a:picLocks noChangeAspect="1"/>
          </p:cNvPicPr>
          <p:nvPr>
            <p:custDataLst>
              <p:tags r:id="rId6"/>
            </p:custDataLst>
          </p:nvPr>
        </p:nvPicPr>
        <p:blipFill>
          <a:blip r:embed="rId7"/>
          <a:stretch>
            <a:fillRect/>
          </a:stretch>
        </p:blipFill>
        <p:spPr>
          <a:xfrm>
            <a:off x="8925560" y="2491105"/>
            <a:ext cx="1468120" cy="3180080"/>
          </a:xfrm>
          <a:prstGeom prst="rect">
            <a:avLst/>
          </a:prstGeom>
          <a:ln>
            <a:solidFill>
              <a:schemeClr val="tx1"/>
            </a:solidFill>
          </a:ln>
        </p:spPr>
      </p:pic>
      <p:pic>
        <p:nvPicPr>
          <p:cNvPr id="36" name="图片 35" descr="1-0-3选择城市"/>
          <p:cNvPicPr>
            <a:picLocks noChangeAspect="1"/>
          </p:cNvPicPr>
          <p:nvPr>
            <p:custDataLst>
              <p:tags r:id="rId8"/>
            </p:custDataLst>
          </p:nvPr>
        </p:nvPicPr>
        <p:blipFill>
          <a:blip r:embed="rId9"/>
          <a:stretch>
            <a:fillRect/>
          </a:stretch>
        </p:blipFill>
        <p:spPr>
          <a:xfrm>
            <a:off x="10467975" y="2491105"/>
            <a:ext cx="1484630" cy="3217545"/>
          </a:xfrm>
          <a:prstGeom prst="rect">
            <a:avLst/>
          </a:prstGeom>
          <a:ln>
            <a:solidFill>
              <a:schemeClr val="tx1"/>
            </a:solidFill>
          </a:ln>
        </p:spPr>
      </p:pic>
      <p:sp>
        <p:nvSpPr>
          <p:cNvPr id="37" name="文本框 36"/>
          <p:cNvSpPr txBox="1"/>
          <p:nvPr/>
        </p:nvSpPr>
        <p:spPr>
          <a:xfrm>
            <a:off x="7824470" y="6134100"/>
            <a:ext cx="1891030" cy="460375"/>
          </a:xfrm>
          <a:prstGeom prst="rect">
            <a:avLst/>
          </a:prstGeom>
          <a:noFill/>
        </p:spPr>
        <p:txBody>
          <a:bodyPr wrap="square" rtlCol="0">
            <a:spAutoFit/>
          </a:bodyPr>
          <a:p>
            <a:r>
              <a:rPr lang="en-US" altLang="zh-CN" sz="2400"/>
              <a:t>6.</a:t>
            </a:r>
            <a:r>
              <a:rPr lang="zh-CN" altLang="en-US" sz="2400"/>
              <a:t>筛选界面</a:t>
            </a:r>
            <a:endParaRPr lang="zh-CN" altLang="en-US" sz="2400"/>
          </a:p>
        </p:txBody>
      </p:sp>
      <p:cxnSp>
        <p:nvCxnSpPr>
          <p:cNvPr id="38" name="直接箭头连接符 37"/>
          <p:cNvCxnSpPr/>
          <p:nvPr/>
        </p:nvCxnSpPr>
        <p:spPr>
          <a:xfrm flipH="1" flipV="1">
            <a:off x="8111490" y="3418205"/>
            <a:ext cx="69215" cy="26854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V="1">
            <a:off x="8194675" y="3418205"/>
            <a:ext cx="1520825" cy="26650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8201025" y="3590925"/>
            <a:ext cx="3103245" cy="25126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5" name="图片 4" descr="1-1-0搜索结果"/>
          <p:cNvPicPr>
            <a:picLocks noChangeAspect="1"/>
          </p:cNvPicPr>
          <p:nvPr/>
        </p:nvPicPr>
        <p:blipFill>
          <a:blip r:embed="rId3"/>
          <a:stretch>
            <a:fillRect/>
          </a:stretch>
        </p:blipFill>
        <p:spPr>
          <a:xfrm>
            <a:off x="3629660" y="1035050"/>
            <a:ext cx="2096770" cy="4540885"/>
          </a:xfrm>
          <a:prstGeom prst="rect">
            <a:avLst/>
          </a:prstGeom>
          <a:ln>
            <a:solidFill>
              <a:schemeClr val="tx1"/>
            </a:solidFill>
          </a:ln>
        </p:spPr>
      </p:pic>
      <p:pic>
        <p:nvPicPr>
          <p:cNvPr id="6" name="图片 5" descr="1-2-0比赛详情"/>
          <p:cNvPicPr>
            <a:picLocks noChangeAspect="1"/>
          </p:cNvPicPr>
          <p:nvPr/>
        </p:nvPicPr>
        <p:blipFill>
          <a:blip r:embed="rId4"/>
          <a:stretch>
            <a:fillRect/>
          </a:stretch>
        </p:blipFill>
        <p:spPr>
          <a:xfrm>
            <a:off x="6858635" y="1035050"/>
            <a:ext cx="2082800" cy="4511040"/>
          </a:xfrm>
          <a:prstGeom prst="rect">
            <a:avLst/>
          </a:prstGeom>
          <a:ln>
            <a:solidFill>
              <a:schemeClr val="tx1"/>
            </a:solidFill>
          </a:ln>
        </p:spPr>
      </p:pic>
      <p:sp>
        <p:nvSpPr>
          <p:cNvPr id="9" name="文本框 8"/>
          <p:cNvSpPr txBox="1"/>
          <p:nvPr/>
        </p:nvSpPr>
        <p:spPr>
          <a:xfrm>
            <a:off x="1787525" y="1035050"/>
            <a:ext cx="1612900" cy="460375"/>
          </a:xfrm>
          <a:prstGeom prst="rect">
            <a:avLst/>
          </a:prstGeom>
          <a:noFill/>
        </p:spPr>
        <p:txBody>
          <a:bodyPr wrap="square" rtlCol="0">
            <a:spAutoFit/>
          </a:bodyPr>
          <a:p>
            <a:r>
              <a:rPr lang="en-US" altLang="zh-CN" sz="2400" b="1">
                <a:solidFill>
                  <a:schemeClr val="accent1"/>
                </a:solidFill>
                <a:latin typeface="+mj-lt"/>
                <a:cs typeface="+mj-lt"/>
              </a:rPr>
              <a:t> </a:t>
            </a:r>
            <a:r>
              <a:rPr lang="zh-CN" altLang="en-US" sz="2400" b="1">
                <a:solidFill>
                  <a:schemeClr val="accent1"/>
                </a:solidFill>
                <a:latin typeface="+mj-lt"/>
                <a:cs typeface="+mj-lt"/>
              </a:rPr>
              <a:t>搜索</a:t>
            </a:r>
            <a:endParaRPr lang="zh-CN" altLang="en-US" sz="2400" b="1">
              <a:solidFill>
                <a:schemeClr val="accent1"/>
              </a:solidFill>
              <a:latin typeface="+mj-lt"/>
              <a:cs typeface="+mj-lt"/>
            </a:endParaRPr>
          </a:p>
        </p:txBody>
      </p:sp>
      <p:sp>
        <p:nvSpPr>
          <p:cNvPr id="10" name="文本框 9"/>
          <p:cNvSpPr txBox="1"/>
          <p:nvPr/>
        </p:nvSpPr>
        <p:spPr>
          <a:xfrm>
            <a:off x="9374505" y="1035050"/>
            <a:ext cx="1929765" cy="460375"/>
          </a:xfrm>
          <a:prstGeom prst="rect">
            <a:avLst/>
          </a:prstGeom>
          <a:noFill/>
        </p:spPr>
        <p:txBody>
          <a:bodyPr wrap="square" rtlCol="0">
            <a:spAutoFit/>
          </a:bodyPr>
          <a:p>
            <a:r>
              <a:rPr lang="zh-CN" altLang="en-US" sz="2400">
                <a:solidFill>
                  <a:schemeClr val="accent1"/>
                </a:solidFill>
                <a:effectLst>
                  <a:outerShdw blurRad="38100" dist="25400" dir="5400000" algn="ctr" rotWithShape="0">
                    <a:srgbClr val="6E747A">
                      <a:alpha val="43000"/>
                    </a:srgbClr>
                  </a:outerShdw>
                </a:effectLst>
                <a:latin typeface="+mj-lt"/>
                <a:cs typeface="+mj-lt"/>
              </a:rPr>
              <a:t>比赛详情</a:t>
            </a:r>
            <a:endParaRPr lang="zh-CN" altLang="en-US" sz="2400">
              <a:solidFill>
                <a:schemeClr val="accent1"/>
              </a:solidFill>
              <a:effectLst>
                <a:outerShdw blurRad="38100" dist="25400" dir="5400000" algn="ctr" rotWithShape="0">
                  <a:srgbClr val="6E747A">
                    <a:alpha val="43000"/>
                  </a:srgbClr>
                </a:outerShdw>
              </a:effectLst>
              <a:latin typeface="+mj-lt"/>
              <a:cs typeface="+mj-lt"/>
            </a:endParaRPr>
          </a:p>
        </p:txBody>
      </p:sp>
      <p:sp>
        <p:nvSpPr>
          <p:cNvPr id="11" name="文本框 10"/>
          <p:cNvSpPr txBox="1"/>
          <p:nvPr/>
        </p:nvSpPr>
        <p:spPr>
          <a:xfrm>
            <a:off x="9512935" y="1859915"/>
            <a:ext cx="1652905" cy="3138170"/>
          </a:xfrm>
          <a:prstGeom prst="rect">
            <a:avLst/>
          </a:prstGeom>
          <a:noFill/>
        </p:spPr>
        <p:txBody>
          <a:bodyPr wrap="square" rtlCol="0">
            <a:spAutoFit/>
          </a:bodyPr>
          <a:p>
            <a:r>
              <a:rPr lang="zh-CN" altLang="en-US"/>
              <a:t>价格</a:t>
            </a:r>
            <a:endParaRPr lang="zh-CN" altLang="en-US"/>
          </a:p>
          <a:p>
            <a:endParaRPr lang="zh-CN" altLang="en-US"/>
          </a:p>
          <a:p>
            <a:r>
              <a:rPr lang="zh-CN" altLang="en-US"/>
              <a:t>时间</a:t>
            </a:r>
            <a:endParaRPr lang="zh-CN" altLang="en-US"/>
          </a:p>
          <a:p>
            <a:endParaRPr lang="zh-CN" altLang="en-US"/>
          </a:p>
          <a:p>
            <a:r>
              <a:rPr lang="zh-CN" altLang="en-US"/>
              <a:t>地点</a:t>
            </a:r>
            <a:endParaRPr lang="zh-CN" altLang="en-US"/>
          </a:p>
          <a:p>
            <a:endParaRPr lang="zh-CN" altLang="en-US"/>
          </a:p>
          <a:p>
            <a:r>
              <a:rPr lang="zh-CN" altLang="en-US"/>
              <a:t>报名人数</a:t>
            </a:r>
            <a:endParaRPr lang="zh-CN" altLang="en-US"/>
          </a:p>
          <a:p>
            <a:endParaRPr lang="zh-CN" altLang="en-US"/>
          </a:p>
          <a:p>
            <a:r>
              <a:rPr lang="zh-CN" altLang="en-US"/>
              <a:t>详情</a:t>
            </a:r>
            <a:endParaRPr lang="zh-CN" altLang="en-US"/>
          </a:p>
          <a:p>
            <a:endParaRPr lang="zh-CN" altLang="en-US"/>
          </a:p>
          <a:p>
            <a:r>
              <a:rPr lang="zh-CN" altLang="en-US"/>
              <a:t>立即报名</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2" name="图片 1" descr="1-2-1填写报名表单-默认"/>
          <p:cNvPicPr>
            <a:picLocks noChangeAspect="1"/>
          </p:cNvPicPr>
          <p:nvPr/>
        </p:nvPicPr>
        <p:blipFill>
          <a:blip r:embed="rId3"/>
          <a:stretch>
            <a:fillRect/>
          </a:stretch>
        </p:blipFill>
        <p:spPr>
          <a:xfrm>
            <a:off x="1483360" y="1687830"/>
            <a:ext cx="1548130" cy="3355340"/>
          </a:xfrm>
          <a:prstGeom prst="rect">
            <a:avLst/>
          </a:prstGeom>
          <a:ln>
            <a:solidFill>
              <a:schemeClr val="tx1"/>
            </a:solidFill>
          </a:ln>
        </p:spPr>
      </p:pic>
      <p:pic>
        <p:nvPicPr>
          <p:cNvPr id="3" name="图片 2" descr="1-2-3选择学校-默认"/>
          <p:cNvPicPr>
            <a:picLocks noChangeAspect="1"/>
          </p:cNvPicPr>
          <p:nvPr/>
        </p:nvPicPr>
        <p:blipFill>
          <a:blip r:embed="rId4"/>
          <a:stretch>
            <a:fillRect/>
          </a:stretch>
        </p:blipFill>
        <p:spPr>
          <a:xfrm>
            <a:off x="3395980" y="1670685"/>
            <a:ext cx="1556385" cy="3372485"/>
          </a:xfrm>
          <a:prstGeom prst="rect">
            <a:avLst/>
          </a:prstGeom>
          <a:ln>
            <a:solidFill>
              <a:schemeClr val="tx1"/>
            </a:solidFill>
          </a:ln>
        </p:spPr>
      </p:pic>
      <p:pic>
        <p:nvPicPr>
          <p:cNvPr id="4" name="图片 3" descr="1-2-4填写报名表单-输入状态"/>
          <p:cNvPicPr>
            <a:picLocks noChangeAspect="1"/>
          </p:cNvPicPr>
          <p:nvPr/>
        </p:nvPicPr>
        <p:blipFill>
          <a:blip r:embed="rId5"/>
          <a:stretch>
            <a:fillRect/>
          </a:stretch>
        </p:blipFill>
        <p:spPr>
          <a:xfrm>
            <a:off x="5316855" y="1668145"/>
            <a:ext cx="1557655" cy="3375025"/>
          </a:xfrm>
          <a:prstGeom prst="rect">
            <a:avLst/>
          </a:prstGeom>
          <a:ln>
            <a:solidFill>
              <a:schemeClr val="tx1"/>
            </a:solidFill>
          </a:ln>
        </p:spPr>
      </p:pic>
      <p:pic>
        <p:nvPicPr>
          <p:cNvPr id="7" name="图片 6" descr="1-2-5购买门票-确认订单"/>
          <p:cNvPicPr>
            <a:picLocks noChangeAspect="1"/>
          </p:cNvPicPr>
          <p:nvPr/>
        </p:nvPicPr>
        <p:blipFill>
          <a:blip r:embed="rId6"/>
          <a:stretch>
            <a:fillRect/>
          </a:stretch>
        </p:blipFill>
        <p:spPr>
          <a:xfrm>
            <a:off x="7239000" y="1688465"/>
            <a:ext cx="1538605" cy="3354705"/>
          </a:xfrm>
          <a:prstGeom prst="rect">
            <a:avLst/>
          </a:prstGeom>
          <a:ln>
            <a:solidFill>
              <a:schemeClr val="tx1"/>
            </a:solidFill>
          </a:ln>
        </p:spPr>
      </p:pic>
      <p:pic>
        <p:nvPicPr>
          <p:cNvPr id="9" name="图片 8" descr="1-2-6付款成功"/>
          <p:cNvPicPr>
            <a:picLocks noChangeAspect="1"/>
          </p:cNvPicPr>
          <p:nvPr/>
        </p:nvPicPr>
        <p:blipFill>
          <a:blip r:embed="rId7"/>
          <a:stretch>
            <a:fillRect/>
          </a:stretch>
        </p:blipFill>
        <p:spPr>
          <a:xfrm>
            <a:off x="9197975" y="1689100"/>
            <a:ext cx="1548765" cy="3354070"/>
          </a:xfrm>
          <a:prstGeom prst="rect">
            <a:avLst/>
          </a:prstGeom>
          <a:ln>
            <a:solidFill>
              <a:schemeClr val="tx1"/>
            </a:solidFill>
          </a:ln>
        </p:spPr>
      </p:pic>
      <p:sp>
        <p:nvSpPr>
          <p:cNvPr id="11" name="环形箭头 10"/>
          <p:cNvSpPr/>
          <p:nvPr/>
        </p:nvSpPr>
        <p:spPr>
          <a:xfrm>
            <a:off x="2705735" y="1116965"/>
            <a:ext cx="979170" cy="979170"/>
          </a:xfrm>
          <a:prstGeom prst="circular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3" name="环形箭头 12"/>
          <p:cNvSpPr/>
          <p:nvPr>
            <p:custDataLst>
              <p:tags r:id="rId8"/>
            </p:custDataLst>
          </p:nvPr>
        </p:nvSpPr>
        <p:spPr>
          <a:xfrm rot="10800000" flipH="1">
            <a:off x="4601845" y="4610100"/>
            <a:ext cx="962025" cy="999490"/>
          </a:xfrm>
          <a:prstGeom prst="circular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4" name="环形箭头 13"/>
          <p:cNvSpPr/>
          <p:nvPr>
            <p:custDataLst>
              <p:tags r:id="rId9"/>
            </p:custDataLst>
          </p:nvPr>
        </p:nvSpPr>
        <p:spPr>
          <a:xfrm>
            <a:off x="6532880" y="1172210"/>
            <a:ext cx="979170" cy="979170"/>
          </a:xfrm>
          <a:prstGeom prst="circular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6" name="环形箭头 15"/>
          <p:cNvSpPr/>
          <p:nvPr>
            <p:custDataLst>
              <p:tags r:id="rId10"/>
            </p:custDataLst>
          </p:nvPr>
        </p:nvSpPr>
        <p:spPr>
          <a:xfrm rot="10800000" flipH="1">
            <a:off x="8412480" y="4610100"/>
            <a:ext cx="962025" cy="999490"/>
          </a:xfrm>
          <a:prstGeom prst="circular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22" name="文本框 21"/>
          <p:cNvSpPr txBox="1"/>
          <p:nvPr/>
        </p:nvSpPr>
        <p:spPr>
          <a:xfrm>
            <a:off x="3644265" y="566420"/>
            <a:ext cx="3037840" cy="460375"/>
          </a:xfrm>
          <a:prstGeom prst="rect">
            <a:avLst/>
          </a:prstGeom>
          <a:noFill/>
        </p:spPr>
        <p:txBody>
          <a:bodyPr wrap="square" rtlCol="0">
            <a:spAutoFit/>
          </a:bodyPr>
          <a:p>
            <a:r>
              <a:rPr lang="zh-CN" altLang="en-US" sz="2400" b="1">
                <a:solidFill>
                  <a:schemeClr val="accent1"/>
                </a:solidFill>
                <a:effectLst>
                  <a:outerShdw blurRad="38100" dist="25400" dir="5400000" algn="ctr" rotWithShape="0">
                    <a:srgbClr val="6E747A">
                      <a:alpha val="43000"/>
                    </a:srgbClr>
                  </a:outerShdw>
                </a:effectLst>
              </a:rPr>
              <a:t>填写信息</a:t>
            </a:r>
            <a:r>
              <a:rPr lang="en-US" altLang="zh-CN" sz="2400" b="1">
                <a:solidFill>
                  <a:schemeClr val="accent1"/>
                </a:solidFill>
                <a:effectLst>
                  <a:outerShdw blurRad="38100" dist="25400" dir="5400000" algn="ctr" rotWithShape="0">
                    <a:srgbClr val="6E747A">
                      <a:alpha val="43000"/>
                    </a:srgbClr>
                  </a:outerShdw>
                </a:effectLst>
              </a:rPr>
              <a:t>&amp;</a:t>
            </a:r>
            <a:r>
              <a:rPr lang="zh-CN" altLang="en-US" sz="2400" b="1">
                <a:solidFill>
                  <a:schemeClr val="accent1"/>
                </a:solidFill>
                <a:effectLst>
                  <a:outerShdw blurRad="38100" dist="25400" dir="5400000" algn="ctr" rotWithShape="0">
                    <a:srgbClr val="6E747A">
                      <a:alpha val="43000"/>
                    </a:srgbClr>
                  </a:outerShdw>
                </a:effectLst>
              </a:rPr>
              <a:t>支付</a:t>
            </a:r>
            <a:endParaRPr lang="zh-CN" altLang="en-US" sz="2400" b="1">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2" name="图片 1" descr="1-3-0全部比赛-列表"/>
          <p:cNvPicPr>
            <a:picLocks noChangeAspect="1"/>
          </p:cNvPicPr>
          <p:nvPr/>
        </p:nvPicPr>
        <p:blipFill>
          <a:blip r:embed="rId3"/>
          <a:stretch>
            <a:fillRect/>
          </a:stretch>
        </p:blipFill>
        <p:spPr>
          <a:xfrm>
            <a:off x="2047875" y="662305"/>
            <a:ext cx="1699895" cy="3681730"/>
          </a:xfrm>
          <a:prstGeom prst="rect">
            <a:avLst/>
          </a:prstGeom>
          <a:ln>
            <a:solidFill>
              <a:schemeClr val="tx1"/>
            </a:solidFill>
          </a:ln>
        </p:spPr>
      </p:pic>
      <p:pic>
        <p:nvPicPr>
          <p:cNvPr id="3" name="图片 2" descr="1-3-1赛事-关注"/>
          <p:cNvPicPr>
            <a:picLocks noChangeAspect="1"/>
          </p:cNvPicPr>
          <p:nvPr/>
        </p:nvPicPr>
        <p:blipFill>
          <a:blip r:embed="rId4"/>
          <a:stretch>
            <a:fillRect/>
          </a:stretch>
        </p:blipFill>
        <p:spPr>
          <a:xfrm>
            <a:off x="4844415" y="1366520"/>
            <a:ext cx="2292985" cy="4966335"/>
          </a:xfrm>
          <a:prstGeom prst="rect">
            <a:avLst/>
          </a:prstGeom>
          <a:ln>
            <a:solidFill>
              <a:schemeClr val="tx1"/>
            </a:solidFill>
          </a:ln>
        </p:spPr>
      </p:pic>
      <p:pic>
        <p:nvPicPr>
          <p:cNvPr id="4" name="图片 3" descr="1-4-0入驻商家店铺"/>
          <p:cNvPicPr>
            <a:picLocks noChangeAspect="1"/>
          </p:cNvPicPr>
          <p:nvPr/>
        </p:nvPicPr>
        <p:blipFill>
          <a:blip r:embed="rId5"/>
          <a:stretch>
            <a:fillRect/>
          </a:stretch>
        </p:blipFill>
        <p:spPr>
          <a:xfrm>
            <a:off x="7755255" y="1172210"/>
            <a:ext cx="1725295" cy="3737610"/>
          </a:xfrm>
          <a:prstGeom prst="rect">
            <a:avLst/>
          </a:prstGeom>
          <a:ln>
            <a:solidFill>
              <a:schemeClr val="tx1"/>
            </a:solidFill>
          </a:ln>
        </p:spPr>
      </p:pic>
      <p:pic>
        <p:nvPicPr>
          <p:cNvPr id="5" name="图片 4" descr="1-4-1合作信息录入-已填写"/>
          <p:cNvPicPr>
            <a:picLocks noChangeAspect="1"/>
          </p:cNvPicPr>
          <p:nvPr/>
        </p:nvPicPr>
        <p:blipFill>
          <a:blip r:embed="rId6"/>
          <a:stretch>
            <a:fillRect/>
          </a:stretch>
        </p:blipFill>
        <p:spPr>
          <a:xfrm>
            <a:off x="10076815" y="1172210"/>
            <a:ext cx="1725295" cy="3737610"/>
          </a:xfrm>
          <a:prstGeom prst="rect">
            <a:avLst/>
          </a:prstGeom>
          <a:ln>
            <a:solidFill>
              <a:schemeClr val="tx1"/>
            </a:solidFill>
          </a:ln>
        </p:spPr>
      </p:pic>
      <p:cxnSp>
        <p:nvCxnSpPr>
          <p:cNvPr id="9" name="直接箭头连接符 8"/>
          <p:cNvCxnSpPr/>
          <p:nvPr/>
        </p:nvCxnSpPr>
        <p:spPr>
          <a:xfrm flipH="1" flipV="1">
            <a:off x="3500120" y="1995805"/>
            <a:ext cx="1967230" cy="10083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V="1">
            <a:off x="6510020" y="2569210"/>
            <a:ext cx="1870710" cy="7315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V="1">
            <a:off x="9277985" y="2569210"/>
            <a:ext cx="980440" cy="1377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4653915" y="525145"/>
            <a:ext cx="3025775" cy="460375"/>
          </a:xfrm>
          <a:prstGeom prst="rect">
            <a:avLst/>
          </a:prstGeom>
          <a:noFill/>
        </p:spPr>
        <p:txBody>
          <a:bodyPr wrap="square" rtlCol="0">
            <a:spAutoFit/>
          </a:bodyPr>
          <a:p>
            <a:r>
              <a:rPr lang="zh-CN" altLang="en-US" sz="2400">
                <a:solidFill>
                  <a:schemeClr val="accent1"/>
                </a:solidFill>
                <a:effectLst>
                  <a:outerShdw blurRad="38100" dist="25400" dir="5400000" algn="ctr" rotWithShape="0">
                    <a:srgbClr val="6E747A">
                      <a:alpha val="43000"/>
                    </a:srgbClr>
                  </a:outerShdw>
                </a:effectLst>
              </a:rPr>
              <a:t>全部比赛</a:t>
            </a:r>
            <a:r>
              <a:rPr lang="en-US" altLang="zh-CN" sz="2400">
                <a:solidFill>
                  <a:schemeClr val="accent1"/>
                </a:solidFill>
                <a:effectLst>
                  <a:outerShdw blurRad="38100" dist="25400" dir="5400000" algn="ctr" rotWithShape="0">
                    <a:srgbClr val="6E747A">
                      <a:alpha val="43000"/>
                    </a:srgbClr>
                  </a:outerShdw>
                </a:effectLst>
              </a:rPr>
              <a:t>&amp;</a:t>
            </a:r>
            <a:r>
              <a:rPr lang="zh-CN" altLang="en-US" sz="2400">
                <a:solidFill>
                  <a:schemeClr val="accent1"/>
                </a:solidFill>
                <a:effectLst>
                  <a:outerShdw blurRad="38100" dist="25400" dir="5400000" algn="ctr" rotWithShape="0">
                    <a:srgbClr val="6E747A">
                      <a:alpha val="43000"/>
                    </a:srgbClr>
                  </a:outerShdw>
                </a:effectLst>
              </a:rPr>
              <a:t>商家入驻</a:t>
            </a:r>
            <a:endParaRPr lang="zh-CN" altLang="en-US" sz="24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a:spLocks noChangeAspect="1"/>
          </p:cNvSpPr>
          <p:nvPr/>
        </p:nvSpPr>
        <p:spPr>
          <a:xfrm flipH="1">
            <a:off x="10294710" y="4354581"/>
            <a:ext cx="1897289" cy="2503420"/>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tx1"/>
              </a:solidFill>
              <a:cs typeface="+mn-ea"/>
              <a:sym typeface="+mn-lt"/>
            </a:endParaRPr>
          </a:p>
        </p:txBody>
      </p:sp>
      <p:sp>
        <p:nvSpPr>
          <p:cNvPr id="3" name="深度视觉·原创设计 https://www.docer.com/works?userid=22383862"/>
          <p:cNvSpPr>
            <a:spLocks noChangeAspect="1"/>
          </p:cNvSpPr>
          <p:nvPr/>
        </p:nvSpPr>
        <p:spPr>
          <a:xfrm rot="10800000">
            <a:off x="0" y="4950396"/>
            <a:ext cx="1877436" cy="1907604"/>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 name="深度视觉·原创设计 https://www.docer.com/works?userid=22383862"/>
          <p:cNvSpPr>
            <a:spLocks noChangeAspect="1"/>
          </p:cNvSpPr>
          <p:nvPr/>
        </p:nvSpPr>
        <p:spPr>
          <a:xfrm>
            <a:off x="10522614" y="572635"/>
            <a:ext cx="659092" cy="659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深度视觉·原创设计 https://www.docer.com/works?userid=22383862"/>
          <p:cNvSpPr txBox="1"/>
          <p:nvPr/>
        </p:nvSpPr>
        <p:spPr>
          <a:xfrm>
            <a:off x="1265989" y="830330"/>
            <a:ext cx="1877437" cy="1107996"/>
          </a:xfrm>
          <a:prstGeom prst="rect">
            <a:avLst/>
          </a:prstGeom>
          <a:noFill/>
        </p:spPr>
        <p:txBody>
          <a:bodyPr wrap="none" rtlCol="0">
            <a:spAutoFit/>
          </a:bodyPr>
          <a:lstStyle/>
          <a:p>
            <a:r>
              <a:rPr lang="zh-CN" altLang="en-US" sz="6600" b="1" dirty="0">
                <a:solidFill>
                  <a:schemeClr val="tx1">
                    <a:lumMod val="75000"/>
                    <a:lumOff val="25000"/>
                  </a:schemeClr>
                </a:solidFill>
                <a:cs typeface="+mn-ea"/>
                <a:sym typeface="+mn-lt"/>
              </a:rPr>
              <a:t>目录</a:t>
            </a:r>
            <a:endParaRPr lang="zh-CN" altLang="en-US" sz="6600" b="1" dirty="0">
              <a:solidFill>
                <a:schemeClr val="tx1">
                  <a:lumMod val="75000"/>
                  <a:lumOff val="25000"/>
                </a:schemeClr>
              </a:solidFill>
              <a:cs typeface="+mn-ea"/>
              <a:sym typeface="+mn-lt"/>
            </a:endParaRPr>
          </a:p>
        </p:txBody>
      </p:sp>
      <p:sp>
        <p:nvSpPr>
          <p:cNvPr id="6" name="深度视觉·原创设计 https://www.docer.com/works?userid=22383862"/>
          <p:cNvSpPr/>
          <p:nvPr/>
        </p:nvSpPr>
        <p:spPr>
          <a:xfrm>
            <a:off x="3281607" y="1123428"/>
            <a:ext cx="2739853" cy="769441"/>
          </a:xfrm>
          <a:prstGeom prst="rect">
            <a:avLst/>
          </a:prstGeom>
        </p:spPr>
        <p:txBody>
          <a:bodyPr wrap="none">
            <a:spAutoFit/>
          </a:bodyPr>
          <a:lstStyle/>
          <a:p>
            <a:pPr algn="ctr"/>
            <a:r>
              <a:rPr lang="en-US" altLang="zh-CN" sz="4400" dirty="0">
                <a:solidFill>
                  <a:schemeClr val="accent1"/>
                </a:solidFill>
                <a:cs typeface="+mn-ea"/>
                <a:sym typeface="+mn-lt"/>
              </a:rPr>
              <a:t>CONTENT</a:t>
            </a:r>
            <a:endParaRPr lang="zh-CN" altLang="en-US" sz="4400" dirty="0">
              <a:solidFill>
                <a:schemeClr val="accent1"/>
              </a:solidFill>
              <a:cs typeface="+mn-ea"/>
              <a:sym typeface="+mn-lt"/>
            </a:endParaRPr>
          </a:p>
        </p:txBody>
      </p:sp>
      <p:sp>
        <p:nvSpPr>
          <p:cNvPr id="7" name="深度视觉·原创设计 https://www.docer.com/works?userid=22383862"/>
          <p:cNvSpPr/>
          <p:nvPr/>
        </p:nvSpPr>
        <p:spPr>
          <a:xfrm rot="5711009">
            <a:off x="1514129" y="2899261"/>
            <a:ext cx="685812" cy="68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bg1"/>
              </a:solidFill>
              <a:cs typeface="+mn-ea"/>
              <a:sym typeface="+mn-lt"/>
            </a:endParaRPr>
          </a:p>
        </p:txBody>
      </p:sp>
      <p:sp>
        <p:nvSpPr>
          <p:cNvPr id="8" name="深度视觉·原创设计 https://www.docer.com/works?userid=22383862"/>
          <p:cNvSpPr/>
          <p:nvPr/>
        </p:nvSpPr>
        <p:spPr>
          <a:xfrm rot="5711009">
            <a:off x="1514129" y="4384159"/>
            <a:ext cx="685812" cy="6858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 name="深度视觉·原创设计 https://www.docer.com/works?userid=22383862"/>
          <p:cNvSpPr txBox="1"/>
          <p:nvPr/>
        </p:nvSpPr>
        <p:spPr>
          <a:xfrm>
            <a:off x="1699500" y="3052028"/>
            <a:ext cx="348983" cy="400110"/>
          </a:xfrm>
          <a:prstGeom prst="rect">
            <a:avLst/>
          </a:prstGeom>
          <a:noFill/>
        </p:spPr>
        <p:txBody>
          <a:bodyPr wrap="square" rtlCol="0">
            <a:spAutoFit/>
          </a:bodyPr>
          <a:lstStyle/>
          <a:p>
            <a:r>
              <a:rPr lang="en-US" altLang="zh-CN" sz="2000" b="1" dirty="0">
                <a:solidFill>
                  <a:schemeClr val="bg1"/>
                </a:solidFill>
                <a:cs typeface="+mn-ea"/>
                <a:sym typeface="+mn-lt"/>
              </a:rPr>
              <a:t>1</a:t>
            </a:r>
            <a:endParaRPr lang="en-US" sz="2000" b="1" dirty="0">
              <a:solidFill>
                <a:schemeClr val="bg1"/>
              </a:solidFill>
              <a:cs typeface="+mn-ea"/>
              <a:sym typeface="+mn-lt"/>
            </a:endParaRPr>
          </a:p>
        </p:txBody>
      </p:sp>
      <p:sp>
        <p:nvSpPr>
          <p:cNvPr id="10" name="深度视觉·原创设计 https://www.docer.com/works?userid=22383862"/>
          <p:cNvSpPr txBox="1"/>
          <p:nvPr/>
        </p:nvSpPr>
        <p:spPr>
          <a:xfrm>
            <a:off x="1699500" y="4527612"/>
            <a:ext cx="348983" cy="400110"/>
          </a:xfrm>
          <a:prstGeom prst="rect">
            <a:avLst/>
          </a:prstGeom>
          <a:noFill/>
        </p:spPr>
        <p:txBody>
          <a:bodyPr wrap="square" rtlCol="0">
            <a:spAutoFit/>
          </a:bodyPr>
          <a:lstStyle/>
          <a:p>
            <a:r>
              <a:rPr lang="en-US" altLang="zh-CN" sz="2000" b="1" dirty="0">
                <a:solidFill>
                  <a:schemeClr val="bg1"/>
                </a:solidFill>
                <a:cs typeface="+mn-ea"/>
                <a:sym typeface="+mn-lt"/>
              </a:rPr>
              <a:t>3</a:t>
            </a:r>
            <a:endParaRPr lang="en-US" sz="2000" b="1" dirty="0">
              <a:solidFill>
                <a:schemeClr val="bg1"/>
              </a:solidFill>
              <a:cs typeface="+mn-ea"/>
              <a:sym typeface="+mn-lt"/>
            </a:endParaRPr>
          </a:p>
        </p:txBody>
      </p:sp>
      <p:sp>
        <p:nvSpPr>
          <p:cNvPr id="11" name="深度视觉·原创设计 https://www.docer.com/works?userid=22383862"/>
          <p:cNvSpPr txBox="1"/>
          <p:nvPr/>
        </p:nvSpPr>
        <p:spPr>
          <a:xfrm>
            <a:off x="2516387" y="2737134"/>
            <a:ext cx="2075654" cy="400110"/>
          </a:xfrm>
          <a:prstGeom prst="rect">
            <a:avLst/>
          </a:prstGeom>
          <a:noFill/>
        </p:spPr>
        <p:txBody>
          <a:bodyPr wrap="square" rtlCol="0">
            <a:spAutoFit/>
          </a:bodyPr>
          <a:lstStyle/>
          <a:p>
            <a:r>
              <a:rPr lang="zh-CN" altLang="en-US" sz="2000" b="1">
                <a:solidFill>
                  <a:schemeClr val="tx1">
                    <a:lumMod val="75000"/>
                    <a:lumOff val="25000"/>
                  </a:schemeClr>
                </a:solidFill>
                <a:cs typeface="+mn-ea"/>
                <a:sym typeface="+mn-lt"/>
              </a:rPr>
              <a:t>整体运营思路</a:t>
            </a:r>
            <a:endParaRPr lang="en-US" sz="2000" b="1" dirty="0">
              <a:solidFill>
                <a:schemeClr val="tx1">
                  <a:lumMod val="75000"/>
                  <a:lumOff val="25000"/>
                </a:schemeClr>
              </a:solidFill>
              <a:cs typeface="+mn-ea"/>
              <a:sym typeface="+mn-lt"/>
            </a:endParaRPr>
          </a:p>
        </p:txBody>
      </p:sp>
      <p:sp>
        <p:nvSpPr>
          <p:cNvPr id="12" name="深度视觉·原创设计 https://www.docer.com/works?userid=22383862"/>
          <p:cNvSpPr txBox="1"/>
          <p:nvPr/>
        </p:nvSpPr>
        <p:spPr>
          <a:xfrm>
            <a:off x="2516388" y="3137244"/>
            <a:ext cx="3293009" cy="50673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800" dirty="0">
                <a:solidFill>
                  <a:schemeClr val="bg1">
                    <a:lumMod val="65000"/>
                  </a:schemeClr>
                </a:solidFill>
                <a:latin typeface="+mn-lt"/>
                <a:ea typeface="+mn-ea"/>
                <a:cs typeface="+mn-ea"/>
                <a:sym typeface="+mn-lt"/>
              </a:rPr>
              <a:t>Overall operation idea</a:t>
            </a:r>
            <a:endParaRPr lang="en-US" altLang="zh-CN" sz="1800" dirty="0">
              <a:solidFill>
                <a:schemeClr val="bg1">
                  <a:lumMod val="65000"/>
                </a:schemeClr>
              </a:solidFill>
              <a:latin typeface="+mn-lt"/>
              <a:ea typeface="+mn-ea"/>
              <a:cs typeface="+mn-ea"/>
              <a:sym typeface="+mn-lt"/>
            </a:endParaRPr>
          </a:p>
        </p:txBody>
      </p:sp>
      <p:sp>
        <p:nvSpPr>
          <p:cNvPr id="13" name="深度视觉·原创设计 https://www.docer.com/works?userid=22383862"/>
          <p:cNvSpPr txBox="1"/>
          <p:nvPr/>
        </p:nvSpPr>
        <p:spPr>
          <a:xfrm>
            <a:off x="2516505" y="4212590"/>
            <a:ext cx="2626995" cy="398780"/>
          </a:xfrm>
          <a:prstGeom prst="rect">
            <a:avLst/>
          </a:prstGeom>
          <a:noFill/>
        </p:spPr>
        <p:txBody>
          <a:bodyPr wrap="square" rtlCol="0">
            <a:spAutoFit/>
          </a:bodyPr>
          <a:lstStyle/>
          <a:p>
            <a:r>
              <a:rPr lang="zh-CN" altLang="en-US" sz="2000" b="1" dirty="0">
                <a:solidFill>
                  <a:schemeClr val="tx1">
                    <a:lumMod val="75000"/>
                    <a:lumOff val="25000"/>
                  </a:schemeClr>
                </a:solidFill>
                <a:cs typeface="+mn-ea"/>
                <a:sym typeface="+mn-lt"/>
              </a:rPr>
              <a:t>用户体验五要素</a:t>
            </a:r>
            <a:endParaRPr lang="zh-CN" altLang="en-US" sz="2000" b="1" dirty="0">
              <a:solidFill>
                <a:schemeClr val="tx1">
                  <a:lumMod val="75000"/>
                  <a:lumOff val="25000"/>
                </a:schemeClr>
              </a:solidFill>
              <a:cs typeface="+mn-ea"/>
              <a:sym typeface="+mn-lt"/>
            </a:endParaRPr>
          </a:p>
        </p:txBody>
      </p:sp>
      <p:sp>
        <p:nvSpPr>
          <p:cNvPr id="14" name="深度视觉·原创设计 https://www.docer.com/works?userid=22383862"/>
          <p:cNvSpPr txBox="1"/>
          <p:nvPr/>
        </p:nvSpPr>
        <p:spPr>
          <a:xfrm>
            <a:off x="2516505" y="4612640"/>
            <a:ext cx="3841115" cy="50673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800" dirty="0">
                <a:solidFill>
                  <a:schemeClr val="bg1">
                    <a:lumMod val="65000"/>
                  </a:schemeClr>
                </a:solidFill>
                <a:latin typeface="+mn-lt"/>
                <a:ea typeface="+mn-ea"/>
                <a:cs typeface="+mn-ea"/>
                <a:sym typeface="+mn-lt"/>
              </a:rPr>
              <a:t>Five elements of user experience</a:t>
            </a:r>
            <a:endParaRPr lang="en-US" altLang="zh-CN" sz="1800" dirty="0">
              <a:solidFill>
                <a:schemeClr val="bg1">
                  <a:lumMod val="65000"/>
                </a:schemeClr>
              </a:solidFill>
              <a:latin typeface="+mn-lt"/>
              <a:ea typeface="+mn-ea"/>
              <a:cs typeface="+mn-ea"/>
              <a:sym typeface="+mn-lt"/>
            </a:endParaRPr>
          </a:p>
        </p:txBody>
      </p:sp>
      <p:sp>
        <p:nvSpPr>
          <p:cNvPr id="15" name="深度视觉·原创设计 https://www.docer.com/works?userid=22383862"/>
          <p:cNvSpPr/>
          <p:nvPr/>
        </p:nvSpPr>
        <p:spPr>
          <a:xfrm rot="5711009">
            <a:off x="6386380" y="2899261"/>
            <a:ext cx="685812" cy="6858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bg1"/>
              </a:solidFill>
              <a:cs typeface="+mn-ea"/>
              <a:sym typeface="+mn-lt"/>
            </a:endParaRPr>
          </a:p>
        </p:txBody>
      </p:sp>
      <p:sp>
        <p:nvSpPr>
          <p:cNvPr id="16" name="深度视觉·原创设计 https://www.docer.com/works?userid=22383862"/>
          <p:cNvSpPr/>
          <p:nvPr/>
        </p:nvSpPr>
        <p:spPr>
          <a:xfrm rot="5711009">
            <a:off x="6386380" y="4384159"/>
            <a:ext cx="685812" cy="68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7" name="深度视觉·原创设计 https://www.docer.com/works?userid=22383862"/>
          <p:cNvSpPr txBox="1"/>
          <p:nvPr/>
        </p:nvSpPr>
        <p:spPr>
          <a:xfrm>
            <a:off x="6571751" y="3052028"/>
            <a:ext cx="348983" cy="400110"/>
          </a:xfrm>
          <a:prstGeom prst="rect">
            <a:avLst/>
          </a:prstGeom>
          <a:noFill/>
        </p:spPr>
        <p:txBody>
          <a:bodyPr wrap="square" rtlCol="0">
            <a:spAutoFit/>
          </a:bodyPr>
          <a:lstStyle/>
          <a:p>
            <a:r>
              <a:rPr lang="en-US" altLang="zh-CN" sz="2000" b="1" dirty="0">
                <a:solidFill>
                  <a:schemeClr val="bg1"/>
                </a:solidFill>
                <a:cs typeface="+mn-ea"/>
                <a:sym typeface="+mn-lt"/>
              </a:rPr>
              <a:t>2</a:t>
            </a:r>
            <a:endParaRPr lang="en-US" sz="2000" b="1" dirty="0">
              <a:solidFill>
                <a:schemeClr val="bg1"/>
              </a:solidFill>
              <a:cs typeface="+mn-ea"/>
              <a:sym typeface="+mn-lt"/>
            </a:endParaRPr>
          </a:p>
        </p:txBody>
      </p:sp>
      <p:sp>
        <p:nvSpPr>
          <p:cNvPr id="18" name="深度视觉·原创设计 https://www.docer.com/works?userid=22383862"/>
          <p:cNvSpPr txBox="1"/>
          <p:nvPr/>
        </p:nvSpPr>
        <p:spPr>
          <a:xfrm>
            <a:off x="6571751" y="4527612"/>
            <a:ext cx="348983" cy="400110"/>
          </a:xfrm>
          <a:prstGeom prst="rect">
            <a:avLst/>
          </a:prstGeom>
          <a:noFill/>
        </p:spPr>
        <p:txBody>
          <a:bodyPr wrap="square" rtlCol="0">
            <a:spAutoFit/>
          </a:bodyPr>
          <a:lstStyle/>
          <a:p>
            <a:r>
              <a:rPr lang="en-US" altLang="zh-CN" sz="2000" b="1" dirty="0">
                <a:solidFill>
                  <a:schemeClr val="bg1"/>
                </a:solidFill>
                <a:cs typeface="+mn-ea"/>
                <a:sym typeface="+mn-lt"/>
              </a:rPr>
              <a:t>4</a:t>
            </a:r>
            <a:endParaRPr lang="en-US" sz="2000" b="1" dirty="0">
              <a:solidFill>
                <a:schemeClr val="bg1"/>
              </a:solidFill>
              <a:cs typeface="+mn-ea"/>
              <a:sym typeface="+mn-lt"/>
            </a:endParaRPr>
          </a:p>
        </p:txBody>
      </p:sp>
      <p:sp>
        <p:nvSpPr>
          <p:cNvPr id="19" name="深度视觉·原创设计 https://www.docer.com/works?userid=22383862"/>
          <p:cNvSpPr txBox="1"/>
          <p:nvPr/>
        </p:nvSpPr>
        <p:spPr>
          <a:xfrm>
            <a:off x="7388638" y="2737134"/>
            <a:ext cx="2075654" cy="400110"/>
          </a:xfrm>
          <a:prstGeom prst="rect">
            <a:avLst/>
          </a:prstGeom>
          <a:noFill/>
        </p:spPr>
        <p:txBody>
          <a:bodyPr wrap="square" rtlCol="0">
            <a:spAutoFit/>
          </a:bodyPr>
          <a:lstStyle/>
          <a:p>
            <a:r>
              <a:rPr lang="zh-CN" altLang="en-US" sz="2000" b="1">
                <a:solidFill>
                  <a:schemeClr val="tx1">
                    <a:lumMod val="75000"/>
                    <a:lumOff val="25000"/>
                  </a:schemeClr>
                </a:solidFill>
                <a:cs typeface="+mn-ea"/>
                <a:sym typeface="+mn-lt"/>
              </a:rPr>
              <a:t>运营阶段计划</a:t>
            </a:r>
            <a:endParaRPr lang="en-US" sz="2000" b="1" dirty="0">
              <a:solidFill>
                <a:schemeClr val="tx1">
                  <a:lumMod val="75000"/>
                  <a:lumOff val="25000"/>
                </a:schemeClr>
              </a:solidFill>
              <a:cs typeface="+mn-ea"/>
              <a:sym typeface="+mn-lt"/>
            </a:endParaRPr>
          </a:p>
        </p:txBody>
      </p:sp>
      <p:sp>
        <p:nvSpPr>
          <p:cNvPr id="20" name="深度视觉·原创设计 https://www.docer.com/works?userid=22383862"/>
          <p:cNvSpPr txBox="1"/>
          <p:nvPr/>
        </p:nvSpPr>
        <p:spPr>
          <a:xfrm>
            <a:off x="7388639" y="3137244"/>
            <a:ext cx="3293009" cy="50673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800" dirty="0">
                <a:solidFill>
                  <a:schemeClr val="bg1">
                    <a:lumMod val="65000"/>
                  </a:schemeClr>
                </a:solidFill>
                <a:latin typeface="+mn-lt"/>
                <a:ea typeface="+mn-ea"/>
                <a:cs typeface="+mn-ea"/>
                <a:sym typeface="+mn-lt"/>
              </a:rPr>
              <a:t>Operational phase planning</a:t>
            </a:r>
            <a:endParaRPr lang="en-US" altLang="zh-CN" sz="1800" dirty="0">
              <a:solidFill>
                <a:schemeClr val="bg1">
                  <a:lumMod val="65000"/>
                </a:schemeClr>
              </a:solidFill>
              <a:latin typeface="+mn-lt"/>
              <a:ea typeface="+mn-ea"/>
              <a:cs typeface="+mn-ea"/>
              <a:sym typeface="+mn-lt"/>
            </a:endParaRPr>
          </a:p>
        </p:txBody>
      </p:sp>
      <p:sp>
        <p:nvSpPr>
          <p:cNvPr id="21" name="深度视觉·原创设计 https://www.docer.com/works?userid=22383862"/>
          <p:cNvSpPr txBox="1"/>
          <p:nvPr/>
        </p:nvSpPr>
        <p:spPr>
          <a:xfrm>
            <a:off x="7388638" y="4212718"/>
            <a:ext cx="2075654" cy="398780"/>
          </a:xfrm>
          <a:prstGeom prst="rect">
            <a:avLst/>
          </a:prstGeom>
          <a:noFill/>
        </p:spPr>
        <p:txBody>
          <a:bodyPr wrap="square" rtlCol="0">
            <a:spAutoFit/>
          </a:bodyPr>
          <a:lstStyle/>
          <a:p>
            <a:r>
              <a:rPr lang="zh-CN" altLang="en-US" sz="2000" b="1" dirty="0">
                <a:solidFill>
                  <a:schemeClr val="tx1">
                    <a:lumMod val="75000"/>
                    <a:lumOff val="25000"/>
                  </a:schemeClr>
                </a:solidFill>
                <a:cs typeface="+mn-ea"/>
                <a:sym typeface="+mn-lt"/>
              </a:rPr>
              <a:t>现有成果</a:t>
            </a:r>
            <a:r>
              <a:rPr lang="zh-CN" altLang="en-US" sz="2000" b="1" dirty="0">
                <a:solidFill>
                  <a:schemeClr val="tx1">
                    <a:lumMod val="75000"/>
                    <a:lumOff val="25000"/>
                  </a:schemeClr>
                </a:solidFill>
                <a:cs typeface="+mn-ea"/>
                <a:sym typeface="+mn-lt"/>
              </a:rPr>
              <a:t>展示</a:t>
            </a:r>
            <a:endParaRPr lang="zh-CN" altLang="en-US" sz="2000" b="1" dirty="0">
              <a:solidFill>
                <a:schemeClr val="tx1">
                  <a:lumMod val="75000"/>
                  <a:lumOff val="25000"/>
                </a:schemeClr>
              </a:solidFill>
              <a:cs typeface="+mn-ea"/>
              <a:sym typeface="+mn-lt"/>
            </a:endParaRPr>
          </a:p>
        </p:txBody>
      </p:sp>
      <p:sp>
        <p:nvSpPr>
          <p:cNvPr id="22" name="深度视觉·原创设计 https://www.docer.com/works?userid=22383862"/>
          <p:cNvSpPr txBox="1"/>
          <p:nvPr/>
        </p:nvSpPr>
        <p:spPr>
          <a:xfrm>
            <a:off x="7388639" y="4612828"/>
            <a:ext cx="3293009" cy="50673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800" dirty="0">
                <a:solidFill>
                  <a:schemeClr val="bg1">
                    <a:lumMod val="65000"/>
                  </a:schemeClr>
                </a:solidFill>
                <a:latin typeface="+mn-lt"/>
                <a:ea typeface="+mn-ea"/>
                <a:cs typeface="+mn-ea"/>
                <a:sym typeface="+mn-lt"/>
              </a:rPr>
              <a:t>Display of existing results</a:t>
            </a:r>
            <a:endParaRPr lang="en-US" altLang="zh-CN" sz="1800" dirty="0">
              <a:solidFill>
                <a:schemeClr val="bg1">
                  <a:lumMod val="6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750"/>
                                        <p:tgtEl>
                                          <p:spTgt spid="9"/>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750"/>
                                        <p:tgtEl>
                                          <p:spTgt spid="10"/>
                                        </p:tgtEl>
                                      </p:cBhvr>
                                    </p:animEffect>
                                  </p:childTnLst>
                                </p:cTn>
                              </p:par>
                            </p:childTnLst>
                          </p:cTn>
                        </p:par>
                        <p:par>
                          <p:cTn id="21" fill="hold">
                            <p:stCondLst>
                              <p:cond delay="2500"/>
                            </p:stCondLst>
                            <p:childTnLst>
                              <p:par>
                                <p:cTn id="22" presetID="14" presetClass="entr" presetSubtype="1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750"/>
                                        <p:tgtEl>
                                          <p:spTgt spid="11"/>
                                        </p:tgtEl>
                                      </p:cBhvr>
                                    </p:animEffect>
                                  </p:childTnLst>
                                </p:cTn>
                              </p:par>
                            </p:childTnLst>
                          </p:cTn>
                        </p:par>
                        <p:par>
                          <p:cTn id="25" fill="hold">
                            <p:stCondLst>
                              <p:cond delay="3500"/>
                            </p:stCondLst>
                            <p:childTnLst>
                              <p:par>
                                <p:cTn id="26" presetID="12" presetClass="entr" presetSubtype="4" fill="hold" grpId="0" nodeType="afterEffect">
                                  <p:stCondLst>
                                    <p:cond delay="0"/>
                                  </p:stCondLst>
                                  <p:iterate type="lt">
                                    <p:tmPct val="5983"/>
                                  </p:iterate>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250"/>
                                        <p:tgtEl>
                                          <p:spTgt spid="12"/>
                                        </p:tgtEl>
                                        <p:attrNameLst>
                                          <p:attrName>ppt_y</p:attrName>
                                        </p:attrNameLst>
                                      </p:cBhvr>
                                      <p:tavLst>
                                        <p:tav tm="0">
                                          <p:val>
                                            <p:strVal val="#ppt_y+#ppt_h*1.125000"/>
                                          </p:val>
                                        </p:tav>
                                        <p:tav tm="100000">
                                          <p:val>
                                            <p:strVal val="#ppt_y"/>
                                          </p:val>
                                        </p:tav>
                                      </p:tavLst>
                                    </p:anim>
                                    <p:animEffect transition="in" filter="wipe(up)">
                                      <p:cBhvr>
                                        <p:cTn id="29" dur="250"/>
                                        <p:tgtEl>
                                          <p:spTgt spid="12"/>
                                        </p:tgtEl>
                                      </p:cBhvr>
                                    </p:animEffect>
                                  </p:childTnLst>
                                </p:cTn>
                              </p:par>
                            </p:childTnLst>
                          </p:cTn>
                        </p:par>
                        <p:par>
                          <p:cTn id="30" fill="hold">
                            <p:stCondLst>
                              <p:cond delay="3314"/>
                            </p:stCondLst>
                            <p:childTnLst>
                              <p:par>
                                <p:cTn id="31" presetID="14" presetClass="entr" presetSubtype="1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randombar(horizontal)">
                                      <p:cBhvr>
                                        <p:cTn id="33" dur="750"/>
                                        <p:tgtEl>
                                          <p:spTgt spid="13"/>
                                        </p:tgtEl>
                                      </p:cBhvr>
                                    </p:animEffect>
                                  </p:childTnLst>
                                </p:cTn>
                              </p:par>
                            </p:childTnLst>
                          </p:cTn>
                        </p:par>
                        <p:par>
                          <p:cTn id="34" fill="hold">
                            <p:stCondLst>
                              <p:cond delay="4314"/>
                            </p:stCondLst>
                            <p:childTnLst>
                              <p:par>
                                <p:cTn id="35" presetID="12" presetClass="entr" presetSubtype="4" fill="hold" grpId="0" nodeType="afterEffect">
                                  <p:stCondLst>
                                    <p:cond delay="0"/>
                                  </p:stCondLst>
                                  <p:iterate type="lt">
                                    <p:tmPct val="5983"/>
                                  </p:iterate>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250"/>
                                        <p:tgtEl>
                                          <p:spTgt spid="14"/>
                                        </p:tgtEl>
                                        <p:attrNameLst>
                                          <p:attrName>ppt_y</p:attrName>
                                        </p:attrNameLst>
                                      </p:cBhvr>
                                      <p:tavLst>
                                        <p:tav tm="0">
                                          <p:val>
                                            <p:strVal val="#ppt_y+#ppt_h*1.125000"/>
                                          </p:val>
                                        </p:tav>
                                        <p:tav tm="100000">
                                          <p:val>
                                            <p:strVal val="#ppt_y"/>
                                          </p:val>
                                        </p:tav>
                                      </p:tavLst>
                                    </p:anim>
                                    <p:animEffect transition="in" filter="wipe(up)">
                                      <p:cBhvr>
                                        <p:cTn id="38" dur="250"/>
                                        <p:tgtEl>
                                          <p:spTgt spid="14"/>
                                        </p:tgtEl>
                                      </p:cBhvr>
                                    </p:animEffect>
                                  </p:childTnLst>
                                </p:cTn>
                              </p:par>
                            </p:childTnLst>
                          </p:cTn>
                        </p:par>
                        <p:par>
                          <p:cTn id="39" fill="hold">
                            <p:stCondLst>
                              <p:cond delay="4777"/>
                            </p:stCondLst>
                            <p:childTnLst>
                              <p:par>
                                <p:cTn id="40" presetID="14" presetClass="entr" presetSubtype="1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randombar(horizontal)">
                                      <p:cBhvr>
                                        <p:cTn id="42" dur="750"/>
                                        <p:tgtEl>
                                          <p:spTgt spid="17"/>
                                        </p:tgtEl>
                                      </p:cBhvr>
                                    </p:animEffect>
                                  </p:childTnLst>
                                </p:cTn>
                              </p:par>
                            </p:childTnLst>
                          </p:cTn>
                        </p:par>
                        <p:par>
                          <p:cTn id="43" fill="hold">
                            <p:stCondLst>
                              <p:cond delay="5777"/>
                            </p:stCondLst>
                            <p:childTnLst>
                              <p:par>
                                <p:cTn id="44" presetID="14" presetClass="entr" presetSubtype="1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randombar(horizontal)">
                                      <p:cBhvr>
                                        <p:cTn id="46" dur="750"/>
                                        <p:tgtEl>
                                          <p:spTgt spid="18"/>
                                        </p:tgtEl>
                                      </p:cBhvr>
                                    </p:animEffect>
                                  </p:childTnLst>
                                </p:cTn>
                              </p:par>
                            </p:childTnLst>
                          </p:cTn>
                        </p:par>
                        <p:par>
                          <p:cTn id="47" fill="hold">
                            <p:stCondLst>
                              <p:cond delay="6777"/>
                            </p:stCondLst>
                            <p:childTnLst>
                              <p:par>
                                <p:cTn id="48" presetID="14" presetClass="entr" presetSubtype="1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randombar(horizontal)">
                                      <p:cBhvr>
                                        <p:cTn id="50" dur="750"/>
                                        <p:tgtEl>
                                          <p:spTgt spid="19"/>
                                        </p:tgtEl>
                                      </p:cBhvr>
                                    </p:animEffect>
                                  </p:childTnLst>
                                </p:cTn>
                              </p:par>
                            </p:childTnLst>
                          </p:cTn>
                        </p:par>
                        <p:par>
                          <p:cTn id="51" fill="hold">
                            <p:stCondLst>
                              <p:cond delay="7777"/>
                            </p:stCondLst>
                            <p:childTnLst>
                              <p:par>
                                <p:cTn id="52" presetID="12" presetClass="entr" presetSubtype="4" fill="hold" grpId="0" nodeType="afterEffect">
                                  <p:stCondLst>
                                    <p:cond delay="0"/>
                                  </p:stCondLst>
                                  <p:iterate type="lt">
                                    <p:tmPct val="5983"/>
                                  </p:iterate>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250"/>
                                        <p:tgtEl>
                                          <p:spTgt spid="20"/>
                                        </p:tgtEl>
                                        <p:attrNameLst>
                                          <p:attrName>ppt_y</p:attrName>
                                        </p:attrNameLst>
                                      </p:cBhvr>
                                      <p:tavLst>
                                        <p:tav tm="0">
                                          <p:val>
                                            <p:strVal val="#ppt_y+#ppt_h*1.125000"/>
                                          </p:val>
                                        </p:tav>
                                        <p:tav tm="100000">
                                          <p:val>
                                            <p:strVal val="#ppt_y"/>
                                          </p:val>
                                        </p:tav>
                                      </p:tavLst>
                                    </p:anim>
                                    <p:animEffect transition="in" filter="wipe(up)">
                                      <p:cBhvr>
                                        <p:cTn id="55" dur="250"/>
                                        <p:tgtEl>
                                          <p:spTgt spid="20"/>
                                        </p:tgtEl>
                                      </p:cBhvr>
                                    </p:animEffect>
                                  </p:childTnLst>
                                </p:cTn>
                              </p:par>
                            </p:childTnLst>
                          </p:cTn>
                        </p:par>
                        <p:par>
                          <p:cTn id="56" fill="hold">
                            <p:stCondLst>
                              <p:cond delay="7651"/>
                            </p:stCondLst>
                            <p:childTnLst>
                              <p:par>
                                <p:cTn id="57" presetID="14" presetClass="entr" presetSubtype="1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randombar(horizontal)">
                                      <p:cBhvr>
                                        <p:cTn id="59" dur="750"/>
                                        <p:tgtEl>
                                          <p:spTgt spid="21"/>
                                        </p:tgtEl>
                                      </p:cBhvr>
                                    </p:animEffect>
                                  </p:childTnLst>
                                </p:cTn>
                              </p:par>
                            </p:childTnLst>
                          </p:cTn>
                        </p:par>
                        <p:par>
                          <p:cTn id="60" fill="hold">
                            <p:stCondLst>
                              <p:cond delay="8651"/>
                            </p:stCondLst>
                            <p:childTnLst>
                              <p:par>
                                <p:cTn id="61" presetID="12" presetClass="entr" presetSubtype="4" fill="hold" grpId="0" nodeType="afterEffect">
                                  <p:stCondLst>
                                    <p:cond delay="0"/>
                                  </p:stCondLst>
                                  <p:iterate type="lt">
                                    <p:tmPct val="5983"/>
                                  </p:iterate>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250"/>
                                        <p:tgtEl>
                                          <p:spTgt spid="22"/>
                                        </p:tgtEl>
                                        <p:attrNameLst>
                                          <p:attrName>ppt_y</p:attrName>
                                        </p:attrNameLst>
                                      </p:cBhvr>
                                      <p:tavLst>
                                        <p:tav tm="0">
                                          <p:val>
                                            <p:strVal val="#ppt_y+#ppt_h*1.125000"/>
                                          </p:val>
                                        </p:tav>
                                        <p:tav tm="100000">
                                          <p:val>
                                            <p:strVal val="#ppt_y"/>
                                          </p:val>
                                        </p:tav>
                                      </p:tavLst>
                                    </p:anim>
                                    <p:animEffect transition="in" filter="wipe(up)">
                                      <p:cBhvr>
                                        <p:cTn id="64"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p:bldP spid="10" grpId="0"/>
      <p:bldP spid="11" grpId="0"/>
      <p:bldP spid="12" grpId="0"/>
      <p:bldP spid="13" grpId="0"/>
      <p:bldP spid="14" grpId="0"/>
      <p:bldP spid="17" grpId="0"/>
      <p:bldP spid="18"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2" name="图片 1" descr="2-0-0日程-比赛时间表"/>
          <p:cNvPicPr>
            <a:picLocks noChangeAspect="1"/>
          </p:cNvPicPr>
          <p:nvPr/>
        </p:nvPicPr>
        <p:blipFill>
          <a:blip r:embed="rId3"/>
          <a:stretch>
            <a:fillRect/>
          </a:stretch>
        </p:blipFill>
        <p:spPr>
          <a:xfrm>
            <a:off x="4010660" y="459740"/>
            <a:ext cx="2070735" cy="4485640"/>
          </a:xfrm>
          <a:prstGeom prst="rect">
            <a:avLst/>
          </a:prstGeom>
          <a:ln>
            <a:solidFill>
              <a:schemeClr val="tx1"/>
            </a:solidFill>
          </a:ln>
        </p:spPr>
      </p:pic>
      <p:sp>
        <p:nvSpPr>
          <p:cNvPr id="4" name="文本框 3"/>
          <p:cNvSpPr txBox="1"/>
          <p:nvPr/>
        </p:nvSpPr>
        <p:spPr>
          <a:xfrm>
            <a:off x="1360170" y="1364615"/>
            <a:ext cx="2346960" cy="2676525"/>
          </a:xfrm>
          <a:prstGeom prst="rect">
            <a:avLst/>
          </a:prstGeom>
          <a:noFill/>
        </p:spPr>
        <p:txBody>
          <a:bodyPr wrap="square" rtlCol="0">
            <a:spAutoFit/>
          </a:bodyPr>
          <a:p>
            <a:r>
              <a:rPr lang="en-US" altLang="zh-CN" sz="2400"/>
              <a:t>1.</a:t>
            </a:r>
            <a:r>
              <a:rPr lang="zh-CN" altLang="en-US" sz="2400"/>
              <a:t>赛季倒计时</a:t>
            </a:r>
            <a:endParaRPr lang="zh-CN" altLang="en-US" sz="2400"/>
          </a:p>
          <a:p>
            <a:endParaRPr lang="zh-CN" altLang="en-US" sz="2400"/>
          </a:p>
          <a:p>
            <a:r>
              <a:rPr lang="en-US" altLang="zh-CN" sz="2400"/>
              <a:t>2.</a:t>
            </a:r>
            <a:r>
              <a:rPr lang="zh-CN" altLang="en-US" sz="2400"/>
              <a:t>时间表</a:t>
            </a:r>
            <a:endParaRPr lang="zh-CN" altLang="en-US" sz="2400"/>
          </a:p>
          <a:p>
            <a:endParaRPr lang="zh-CN" altLang="en-US" sz="2400"/>
          </a:p>
          <a:p>
            <a:r>
              <a:rPr lang="en-US" altLang="zh-CN" sz="2400"/>
              <a:t>3.</a:t>
            </a:r>
            <a:r>
              <a:rPr lang="zh-CN" altLang="en-US" sz="2400"/>
              <a:t>日程提醒</a:t>
            </a:r>
            <a:endParaRPr lang="zh-CN" altLang="en-US" sz="2400"/>
          </a:p>
          <a:p>
            <a:endParaRPr lang="zh-CN" altLang="en-US" sz="2400"/>
          </a:p>
          <a:p>
            <a:r>
              <a:rPr lang="en-US" altLang="zh-CN" sz="2400"/>
              <a:t>4.</a:t>
            </a:r>
            <a:r>
              <a:rPr lang="zh-CN" altLang="en-US" sz="2400"/>
              <a:t>待办</a:t>
            </a:r>
            <a:endParaRPr lang="zh-CN" altLang="en-US" sz="2400"/>
          </a:p>
        </p:txBody>
      </p:sp>
      <p:cxnSp>
        <p:nvCxnSpPr>
          <p:cNvPr id="5" name="直接箭头连接符 4"/>
          <p:cNvCxnSpPr/>
          <p:nvPr/>
        </p:nvCxnSpPr>
        <p:spPr>
          <a:xfrm flipV="1">
            <a:off x="3230880" y="883285"/>
            <a:ext cx="1187450" cy="6572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2630170" y="1858010"/>
            <a:ext cx="1788160" cy="4559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V="1">
            <a:off x="2919730" y="3100705"/>
            <a:ext cx="1498600" cy="34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flipV="1">
            <a:off x="2257425" y="1172210"/>
            <a:ext cx="2498725" cy="27019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V="1">
            <a:off x="2229485" y="2065020"/>
            <a:ext cx="3118485" cy="18161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1" name="图片 10" descr="2-1-0待办列表"/>
          <p:cNvPicPr>
            <a:picLocks noChangeAspect="1"/>
          </p:cNvPicPr>
          <p:nvPr/>
        </p:nvPicPr>
        <p:blipFill>
          <a:blip r:embed="rId4"/>
          <a:stretch>
            <a:fillRect/>
          </a:stretch>
        </p:blipFill>
        <p:spPr>
          <a:xfrm>
            <a:off x="7240270" y="1172210"/>
            <a:ext cx="2079625" cy="4504690"/>
          </a:xfrm>
          <a:prstGeom prst="rect">
            <a:avLst/>
          </a:prstGeom>
          <a:ln>
            <a:solidFill>
              <a:schemeClr val="tx1"/>
            </a:solidFill>
          </a:ln>
        </p:spPr>
      </p:pic>
      <p:sp>
        <p:nvSpPr>
          <p:cNvPr id="13" name="环形箭头 12"/>
          <p:cNvSpPr/>
          <p:nvPr/>
        </p:nvSpPr>
        <p:spPr>
          <a:xfrm>
            <a:off x="6081395" y="656590"/>
            <a:ext cx="1227455" cy="979170"/>
          </a:xfrm>
          <a:prstGeom prst="circular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4" name="文本框 13"/>
          <p:cNvSpPr txBox="1"/>
          <p:nvPr/>
        </p:nvSpPr>
        <p:spPr>
          <a:xfrm>
            <a:off x="1687195" y="456565"/>
            <a:ext cx="1588135" cy="645160"/>
          </a:xfrm>
          <a:prstGeom prst="rect">
            <a:avLst/>
          </a:prstGeom>
          <a:noFill/>
        </p:spPr>
        <p:txBody>
          <a:bodyPr wrap="square" rtlCol="0">
            <a:spAutoFit/>
          </a:bodyPr>
          <a:p>
            <a:r>
              <a:rPr lang="zh-CN" altLang="en-US" sz="3600" b="1">
                <a:solidFill>
                  <a:schemeClr val="accent1"/>
                </a:solidFill>
                <a:effectLst>
                  <a:outerShdw blurRad="38100" dist="25400" dir="5400000" algn="ctr" rotWithShape="0">
                    <a:srgbClr val="6E747A">
                      <a:alpha val="43000"/>
                    </a:srgbClr>
                  </a:outerShdw>
                </a:effectLst>
              </a:rPr>
              <a:t>日程</a:t>
            </a:r>
            <a:endParaRPr lang="en-US" altLang="zh-CN" sz="3600" b="1">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2" name="图片 1" descr="3-0-0社区-比赛讨论"/>
          <p:cNvPicPr>
            <a:picLocks noChangeAspect="1"/>
          </p:cNvPicPr>
          <p:nvPr/>
        </p:nvPicPr>
        <p:blipFill>
          <a:blip r:embed="rId3"/>
          <a:stretch>
            <a:fillRect/>
          </a:stretch>
        </p:blipFill>
        <p:spPr>
          <a:xfrm>
            <a:off x="3300730" y="712470"/>
            <a:ext cx="2047240" cy="4433570"/>
          </a:xfrm>
          <a:prstGeom prst="rect">
            <a:avLst/>
          </a:prstGeom>
          <a:ln>
            <a:solidFill>
              <a:schemeClr val="tx1"/>
            </a:solidFill>
          </a:ln>
        </p:spPr>
      </p:pic>
      <p:sp>
        <p:nvSpPr>
          <p:cNvPr id="3" name="文本框 2"/>
          <p:cNvSpPr txBox="1"/>
          <p:nvPr/>
        </p:nvSpPr>
        <p:spPr>
          <a:xfrm>
            <a:off x="972185" y="1259840"/>
            <a:ext cx="2030730" cy="2584450"/>
          </a:xfrm>
          <a:prstGeom prst="rect">
            <a:avLst/>
          </a:prstGeom>
          <a:noFill/>
        </p:spPr>
        <p:txBody>
          <a:bodyPr wrap="square" rtlCol="0">
            <a:spAutoFit/>
          </a:bodyPr>
          <a:p>
            <a:r>
              <a:rPr lang="en-US" altLang="zh-CN"/>
              <a:t>1.</a:t>
            </a:r>
            <a:r>
              <a:rPr lang="zh-CN" altLang="en-US"/>
              <a:t>所属组织</a:t>
            </a:r>
            <a:r>
              <a:rPr lang="zh-CN" altLang="en-US"/>
              <a:t>总积分</a:t>
            </a:r>
            <a:endParaRPr lang="zh-CN" altLang="en-US"/>
          </a:p>
          <a:p>
            <a:endParaRPr lang="zh-CN" altLang="en-US"/>
          </a:p>
          <a:p>
            <a:r>
              <a:rPr lang="en-US" altLang="zh-CN"/>
              <a:t>2.</a:t>
            </a:r>
            <a:r>
              <a:rPr lang="zh-CN" altLang="en-US"/>
              <a:t>意见箱</a:t>
            </a:r>
            <a:endParaRPr lang="zh-CN" altLang="en-US"/>
          </a:p>
          <a:p>
            <a:endParaRPr lang="zh-CN" altLang="en-US"/>
          </a:p>
          <a:p>
            <a:r>
              <a:rPr lang="en-US" altLang="zh-CN"/>
              <a:t>3.</a:t>
            </a:r>
            <a:r>
              <a:rPr lang="zh-CN" altLang="en-US"/>
              <a:t>讨论区</a:t>
            </a:r>
            <a:endParaRPr lang="zh-CN" altLang="en-US"/>
          </a:p>
          <a:p>
            <a:endParaRPr lang="zh-CN" altLang="en-US"/>
          </a:p>
          <a:p>
            <a:r>
              <a:rPr lang="en-US" altLang="zh-CN"/>
              <a:t>4.</a:t>
            </a:r>
            <a:r>
              <a:rPr lang="zh-CN" altLang="en-US"/>
              <a:t>标签</a:t>
            </a:r>
            <a:endParaRPr lang="zh-CN" altLang="en-US"/>
          </a:p>
          <a:p>
            <a:endParaRPr lang="zh-CN" altLang="en-US"/>
          </a:p>
          <a:p>
            <a:r>
              <a:rPr lang="en-US" altLang="zh-CN"/>
              <a:t>5.</a:t>
            </a:r>
            <a:r>
              <a:rPr lang="zh-CN" altLang="en-US"/>
              <a:t>新建</a:t>
            </a:r>
            <a:r>
              <a:rPr lang="zh-CN" altLang="en-US"/>
              <a:t>动态</a:t>
            </a:r>
            <a:endParaRPr lang="zh-CN" altLang="en-US"/>
          </a:p>
        </p:txBody>
      </p:sp>
      <p:cxnSp>
        <p:nvCxnSpPr>
          <p:cNvPr id="4" name="直接箭头连接符 3"/>
          <p:cNvCxnSpPr/>
          <p:nvPr/>
        </p:nvCxnSpPr>
        <p:spPr>
          <a:xfrm flipV="1">
            <a:off x="2671445" y="1547495"/>
            <a:ext cx="876935" cy="203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a:off x="1870710" y="2106295"/>
            <a:ext cx="16776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a:off x="1870710" y="2589530"/>
            <a:ext cx="1677670" cy="3937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V="1">
            <a:off x="1677035" y="2804160"/>
            <a:ext cx="2354580" cy="1790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a:off x="2074545" y="3632200"/>
            <a:ext cx="3006090" cy="7042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1276985" y="408305"/>
            <a:ext cx="1725930" cy="645160"/>
          </a:xfrm>
          <a:prstGeom prst="rect">
            <a:avLst/>
          </a:prstGeom>
          <a:noFill/>
        </p:spPr>
        <p:txBody>
          <a:bodyPr wrap="square" rtlCol="0">
            <a:spAutoFit/>
          </a:bodyPr>
          <a:p>
            <a:r>
              <a:rPr lang="zh-CN" altLang="en-US" sz="3600" b="1">
                <a:solidFill>
                  <a:schemeClr val="accent1"/>
                </a:solidFill>
                <a:effectLst>
                  <a:outerShdw blurRad="38100" dist="25400" dir="5400000" algn="ctr" rotWithShape="0">
                    <a:srgbClr val="6E747A">
                      <a:alpha val="43000"/>
                    </a:srgbClr>
                  </a:outerShdw>
                </a:effectLst>
              </a:rPr>
              <a:t>社区</a:t>
            </a:r>
            <a:endParaRPr lang="zh-CN" altLang="en-US" sz="3600" b="1">
              <a:solidFill>
                <a:schemeClr val="accent1"/>
              </a:solidFill>
              <a:effectLst>
                <a:outerShdw blurRad="38100" dist="25400" dir="5400000" algn="ctr" rotWithShape="0">
                  <a:srgbClr val="6E747A">
                    <a:alpha val="43000"/>
                  </a:srgbClr>
                </a:outerShdw>
              </a:effectLst>
            </a:endParaRPr>
          </a:p>
        </p:txBody>
      </p:sp>
      <p:pic>
        <p:nvPicPr>
          <p:cNvPr id="11" name="图片 10" descr="3-0-1排行榜"/>
          <p:cNvPicPr>
            <a:picLocks noChangeAspect="1"/>
          </p:cNvPicPr>
          <p:nvPr/>
        </p:nvPicPr>
        <p:blipFill>
          <a:blip r:embed="rId4"/>
          <a:stretch>
            <a:fillRect/>
          </a:stretch>
        </p:blipFill>
        <p:spPr>
          <a:xfrm>
            <a:off x="6527800" y="3429000"/>
            <a:ext cx="1224280" cy="2637790"/>
          </a:xfrm>
          <a:prstGeom prst="rect">
            <a:avLst/>
          </a:prstGeom>
          <a:ln>
            <a:solidFill>
              <a:schemeClr val="tx1"/>
            </a:solidFill>
          </a:ln>
        </p:spPr>
      </p:pic>
      <p:cxnSp>
        <p:nvCxnSpPr>
          <p:cNvPr id="13" name="直接箭头连接符 12"/>
          <p:cNvCxnSpPr/>
          <p:nvPr/>
        </p:nvCxnSpPr>
        <p:spPr>
          <a:xfrm>
            <a:off x="5347970" y="1172210"/>
            <a:ext cx="11684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4" name="图片 13" descr="3-1-0消息-消息列表"/>
          <p:cNvPicPr>
            <a:picLocks noChangeAspect="1"/>
          </p:cNvPicPr>
          <p:nvPr/>
        </p:nvPicPr>
        <p:blipFill>
          <a:blip r:embed="rId5"/>
          <a:stretch>
            <a:fillRect/>
          </a:stretch>
        </p:blipFill>
        <p:spPr>
          <a:xfrm>
            <a:off x="6516370" y="556260"/>
            <a:ext cx="1235710" cy="2676525"/>
          </a:xfrm>
          <a:prstGeom prst="rect">
            <a:avLst/>
          </a:prstGeom>
          <a:ln>
            <a:solidFill>
              <a:schemeClr val="tx1"/>
            </a:solidFill>
          </a:ln>
        </p:spPr>
      </p:pic>
      <p:cxnSp>
        <p:nvCxnSpPr>
          <p:cNvPr id="15" name="直接箭头连接符 14"/>
          <p:cNvCxnSpPr/>
          <p:nvPr/>
        </p:nvCxnSpPr>
        <p:spPr>
          <a:xfrm>
            <a:off x="5073650" y="1609725"/>
            <a:ext cx="1657350" cy="25114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6" name="图片 15" descr="3-1-2聊天"/>
          <p:cNvPicPr>
            <a:picLocks noChangeAspect="1"/>
          </p:cNvPicPr>
          <p:nvPr/>
        </p:nvPicPr>
        <p:blipFill>
          <a:blip r:embed="rId6"/>
          <a:stretch>
            <a:fillRect/>
          </a:stretch>
        </p:blipFill>
        <p:spPr>
          <a:xfrm>
            <a:off x="8585835" y="883285"/>
            <a:ext cx="1184275" cy="2564765"/>
          </a:xfrm>
          <a:prstGeom prst="rect">
            <a:avLst/>
          </a:prstGeom>
          <a:ln>
            <a:solidFill>
              <a:schemeClr val="tx1"/>
            </a:solidFill>
          </a:ln>
        </p:spPr>
      </p:pic>
      <p:pic>
        <p:nvPicPr>
          <p:cNvPr id="17" name="图片 16" descr="3-1-3添加好友"/>
          <p:cNvPicPr>
            <a:picLocks noChangeAspect="1"/>
          </p:cNvPicPr>
          <p:nvPr/>
        </p:nvPicPr>
        <p:blipFill>
          <a:blip r:embed="rId7"/>
          <a:stretch>
            <a:fillRect/>
          </a:stretch>
        </p:blipFill>
        <p:spPr>
          <a:xfrm>
            <a:off x="8585835" y="3632200"/>
            <a:ext cx="1175385" cy="2546350"/>
          </a:xfrm>
          <a:prstGeom prst="rect">
            <a:avLst/>
          </a:prstGeom>
          <a:ln>
            <a:solidFill>
              <a:schemeClr val="tx1"/>
            </a:solidFill>
          </a:ln>
        </p:spPr>
      </p:pic>
      <p:cxnSp>
        <p:nvCxnSpPr>
          <p:cNvPr id="18" name="直接箭头连接符 17"/>
          <p:cNvCxnSpPr/>
          <p:nvPr/>
        </p:nvCxnSpPr>
        <p:spPr>
          <a:xfrm>
            <a:off x="7221220" y="1430020"/>
            <a:ext cx="1553210" cy="3727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a:off x="7635240" y="746760"/>
            <a:ext cx="1139190" cy="30975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20" name="图片 19" descr="3-1-4我的关注"/>
          <p:cNvPicPr>
            <a:picLocks noChangeAspect="1"/>
          </p:cNvPicPr>
          <p:nvPr/>
        </p:nvPicPr>
        <p:blipFill>
          <a:blip r:embed="rId8"/>
          <a:stretch>
            <a:fillRect/>
          </a:stretch>
        </p:blipFill>
        <p:spPr>
          <a:xfrm>
            <a:off x="10236835" y="2305685"/>
            <a:ext cx="1184910" cy="2568575"/>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2" name="图片 1" descr="3-2-0社区-官方推送"/>
          <p:cNvPicPr>
            <a:picLocks noChangeAspect="1"/>
          </p:cNvPicPr>
          <p:nvPr/>
        </p:nvPicPr>
        <p:blipFill>
          <a:blip r:embed="rId3"/>
          <a:stretch>
            <a:fillRect/>
          </a:stretch>
        </p:blipFill>
        <p:spPr>
          <a:xfrm>
            <a:off x="3450590" y="629920"/>
            <a:ext cx="2635885" cy="5708650"/>
          </a:xfrm>
          <a:prstGeom prst="rect">
            <a:avLst/>
          </a:prstGeom>
          <a:ln>
            <a:solidFill>
              <a:schemeClr val="tx1"/>
            </a:solidFill>
          </a:ln>
        </p:spPr>
      </p:pic>
      <p:pic>
        <p:nvPicPr>
          <p:cNvPr id="5" name="图片 4" descr="3-1-5意见反馈"/>
          <p:cNvPicPr>
            <a:picLocks noChangeAspect="1"/>
          </p:cNvPicPr>
          <p:nvPr/>
        </p:nvPicPr>
        <p:blipFill>
          <a:blip r:embed="rId4"/>
          <a:stretch>
            <a:fillRect/>
          </a:stretch>
        </p:blipFill>
        <p:spPr>
          <a:xfrm>
            <a:off x="7366635" y="1310005"/>
            <a:ext cx="2321560" cy="5028565"/>
          </a:xfrm>
          <a:prstGeom prst="rect">
            <a:avLst/>
          </a:prstGeom>
          <a:ln>
            <a:solidFill>
              <a:schemeClr val="tx1"/>
            </a:solidFill>
          </a:ln>
        </p:spPr>
      </p:pic>
      <p:cxnSp>
        <p:nvCxnSpPr>
          <p:cNvPr id="6" name="直接箭头连接符 5"/>
          <p:cNvCxnSpPr/>
          <p:nvPr/>
        </p:nvCxnSpPr>
        <p:spPr>
          <a:xfrm flipV="1">
            <a:off x="5287645" y="1754505"/>
            <a:ext cx="2651125" cy="6210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3" name="图片 2" descr="4-0-1基本信息"/>
          <p:cNvPicPr>
            <a:picLocks noChangeAspect="1"/>
          </p:cNvPicPr>
          <p:nvPr/>
        </p:nvPicPr>
        <p:blipFill>
          <a:blip r:embed="rId3"/>
          <a:stretch>
            <a:fillRect/>
          </a:stretch>
        </p:blipFill>
        <p:spPr>
          <a:xfrm>
            <a:off x="1522095" y="201930"/>
            <a:ext cx="1769110" cy="3830955"/>
          </a:xfrm>
          <a:prstGeom prst="rect">
            <a:avLst/>
          </a:prstGeom>
          <a:ln>
            <a:solidFill>
              <a:schemeClr val="tx1"/>
            </a:solidFill>
          </a:ln>
        </p:spPr>
      </p:pic>
      <p:pic>
        <p:nvPicPr>
          <p:cNvPr id="5" name="图片 4" descr="4-0-0我的"/>
          <p:cNvPicPr>
            <a:picLocks noChangeAspect="1"/>
          </p:cNvPicPr>
          <p:nvPr/>
        </p:nvPicPr>
        <p:blipFill>
          <a:blip r:embed="rId4"/>
          <a:stretch>
            <a:fillRect/>
          </a:stretch>
        </p:blipFill>
        <p:spPr>
          <a:xfrm>
            <a:off x="4846955" y="881380"/>
            <a:ext cx="2502535" cy="5419725"/>
          </a:xfrm>
          <a:prstGeom prst="rect">
            <a:avLst/>
          </a:prstGeom>
          <a:ln>
            <a:solidFill>
              <a:schemeClr val="tx1"/>
            </a:solidFill>
          </a:ln>
        </p:spPr>
      </p:pic>
      <p:cxnSp>
        <p:nvCxnSpPr>
          <p:cNvPr id="6" name="直接箭头连接符 5"/>
          <p:cNvCxnSpPr/>
          <p:nvPr/>
        </p:nvCxnSpPr>
        <p:spPr>
          <a:xfrm flipH="1">
            <a:off x="2864485" y="1561465"/>
            <a:ext cx="2630805" cy="676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 name="图片 6" descr="4-0-2我的排名"/>
          <p:cNvPicPr>
            <a:picLocks noChangeAspect="1"/>
          </p:cNvPicPr>
          <p:nvPr/>
        </p:nvPicPr>
        <p:blipFill>
          <a:blip r:embed="rId5"/>
          <a:stretch>
            <a:fillRect/>
          </a:stretch>
        </p:blipFill>
        <p:spPr>
          <a:xfrm>
            <a:off x="2167890" y="2760980"/>
            <a:ext cx="1770380" cy="3835400"/>
          </a:xfrm>
          <a:prstGeom prst="rect">
            <a:avLst/>
          </a:prstGeom>
          <a:ln>
            <a:solidFill>
              <a:schemeClr val="tx1"/>
            </a:solidFill>
          </a:ln>
        </p:spPr>
      </p:pic>
      <p:cxnSp>
        <p:nvCxnSpPr>
          <p:cNvPr id="9" name="直接箭头连接符 8"/>
          <p:cNvCxnSpPr/>
          <p:nvPr/>
        </p:nvCxnSpPr>
        <p:spPr>
          <a:xfrm flipH="1">
            <a:off x="3291205" y="2797175"/>
            <a:ext cx="2224405" cy="15392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0" name="图片 9" descr="4-0-3我的徽章"/>
          <p:cNvPicPr>
            <a:picLocks noChangeAspect="1"/>
          </p:cNvPicPr>
          <p:nvPr/>
        </p:nvPicPr>
        <p:blipFill>
          <a:blip r:embed="rId6"/>
          <a:stretch>
            <a:fillRect/>
          </a:stretch>
        </p:blipFill>
        <p:spPr>
          <a:xfrm>
            <a:off x="8290560" y="1022350"/>
            <a:ext cx="2414270" cy="5229860"/>
          </a:xfrm>
          <a:prstGeom prst="rect">
            <a:avLst/>
          </a:prstGeom>
          <a:ln>
            <a:solidFill>
              <a:schemeClr val="tx1"/>
            </a:solidFill>
          </a:ln>
        </p:spPr>
      </p:pic>
      <p:cxnSp>
        <p:nvCxnSpPr>
          <p:cNvPr id="11" name="直接箭头连接符 10"/>
          <p:cNvCxnSpPr/>
          <p:nvPr/>
        </p:nvCxnSpPr>
        <p:spPr>
          <a:xfrm flipV="1">
            <a:off x="6510020" y="1561465"/>
            <a:ext cx="2075815" cy="12560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5605780" y="201930"/>
            <a:ext cx="1511935" cy="645160"/>
          </a:xfrm>
          <a:prstGeom prst="rect">
            <a:avLst/>
          </a:prstGeom>
          <a:noFill/>
        </p:spPr>
        <p:txBody>
          <a:bodyPr wrap="square" rtlCol="0">
            <a:spAutoFit/>
          </a:bodyPr>
          <a:p>
            <a:r>
              <a:rPr lang="zh-CN" altLang="en-US" sz="3600">
                <a:solidFill>
                  <a:schemeClr val="accent1"/>
                </a:solidFill>
                <a:effectLst>
                  <a:outerShdw blurRad="38100" dist="25400" dir="5400000" algn="ctr" rotWithShape="0">
                    <a:srgbClr val="6E747A">
                      <a:alpha val="43000"/>
                    </a:srgbClr>
                  </a:outerShdw>
                </a:effectLst>
              </a:rPr>
              <a:t>我的</a:t>
            </a:r>
            <a:endParaRPr lang="zh-CN" altLang="en-US" sz="36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3" name="图片 2" descr="4-0-0我的"/>
          <p:cNvPicPr>
            <a:picLocks noChangeAspect="1"/>
          </p:cNvPicPr>
          <p:nvPr/>
        </p:nvPicPr>
        <p:blipFill>
          <a:blip r:embed="rId3"/>
          <a:stretch>
            <a:fillRect/>
          </a:stretch>
        </p:blipFill>
        <p:spPr>
          <a:xfrm>
            <a:off x="2213610" y="304165"/>
            <a:ext cx="2455545" cy="5317490"/>
          </a:xfrm>
          <a:prstGeom prst="rect">
            <a:avLst/>
          </a:prstGeom>
          <a:ln>
            <a:solidFill>
              <a:schemeClr val="tx1"/>
            </a:solidFill>
          </a:ln>
        </p:spPr>
      </p:pic>
      <p:pic>
        <p:nvPicPr>
          <p:cNvPr id="4" name="图片 3" descr="4-0-5全部比赛"/>
          <p:cNvPicPr>
            <a:picLocks noChangeAspect="1"/>
          </p:cNvPicPr>
          <p:nvPr/>
        </p:nvPicPr>
        <p:blipFill>
          <a:blip r:embed="rId4"/>
          <a:stretch>
            <a:fillRect/>
          </a:stretch>
        </p:blipFill>
        <p:spPr>
          <a:xfrm>
            <a:off x="5556885" y="313690"/>
            <a:ext cx="2451100" cy="5307965"/>
          </a:xfrm>
          <a:prstGeom prst="rect">
            <a:avLst/>
          </a:prstGeom>
          <a:ln>
            <a:solidFill>
              <a:schemeClr val="tx1"/>
            </a:solidFill>
          </a:ln>
        </p:spPr>
      </p:pic>
      <p:pic>
        <p:nvPicPr>
          <p:cNvPr id="7" name="图片 6" descr="4-0-6比赛-待付款"/>
          <p:cNvPicPr>
            <a:picLocks noChangeAspect="1"/>
          </p:cNvPicPr>
          <p:nvPr/>
        </p:nvPicPr>
        <p:blipFill>
          <a:blip r:embed="rId5"/>
          <a:stretch>
            <a:fillRect/>
          </a:stretch>
        </p:blipFill>
        <p:spPr>
          <a:xfrm>
            <a:off x="8938895" y="1172210"/>
            <a:ext cx="2365375" cy="5123180"/>
          </a:xfrm>
          <a:prstGeom prst="rect">
            <a:avLst/>
          </a:prstGeom>
          <a:ln>
            <a:solidFill>
              <a:schemeClr val="tx1"/>
            </a:solidFill>
          </a:ln>
        </p:spPr>
      </p:pic>
      <p:cxnSp>
        <p:nvCxnSpPr>
          <p:cNvPr id="9" name="直接箭头连接符 8"/>
          <p:cNvCxnSpPr/>
          <p:nvPr/>
        </p:nvCxnSpPr>
        <p:spPr>
          <a:xfrm flipV="1">
            <a:off x="4224655" y="712470"/>
            <a:ext cx="2023110" cy="24917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a:off x="7573010" y="2762250"/>
            <a:ext cx="2334895" cy="30587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7656195" y="1485265"/>
            <a:ext cx="2251710" cy="1104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框架层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pic>
        <p:nvPicPr>
          <p:cNvPr id="2" name="图片 1" descr="4-1-0我的比赛"/>
          <p:cNvPicPr>
            <a:picLocks noChangeAspect="1"/>
          </p:cNvPicPr>
          <p:nvPr/>
        </p:nvPicPr>
        <p:blipFill>
          <a:blip r:embed="rId3"/>
          <a:stretch>
            <a:fillRect/>
          </a:stretch>
        </p:blipFill>
        <p:spPr>
          <a:xfrm>
            <a:off x="5416550" y="487680"/>
            <a:ext cx="2180590" cy="5349875"/>
          </a:xfrm>
          <a:prstGeom prst="rect">
            <a:avLst/>
          </a:prstGeom>
          <a:ln>
            <a:solidFill>
              <a:schemeClr val="tx1"/>
            </a:solidFill>
          </a:ln>
        </p:spPr>
      </p:pic>
      <p:sp>
        <p:nvSpPr>
          <p:cNvPr id="5" name="文本框 4"/>
          <p:cNvSpPr txBox="1"/>
          <p:nvPr/>
        </p:nvSpPr>
        <p:spPr>
          <a:xfrm>
            <a:off x="8585835" y="995045"/>
            <a:ext cx="2087880" cy="645160"/>
          </a:xfrm>
          <a:prstGeom prst="rect">
            <a:avLst/>
          </a:prstGeom>
          <a:noFill/>
        </p:spPr>
        <p:txBody>
          <a:bodyPr wrap="square" rtlCol="0">
            <a:spAutoFit/>
          </a:bodyPr>
          <a:p>
            <a:r>
              <a:rPr lang="zh-CN" altLang="en-US" sz="3600" b="1">
                <a:solidFill>
                  <a:schemeClr val="accent1"/>
                </a:solidFill>
                <a:effectLst>
                  <a:outerShdw blurRad="38100" dist="25400" dir="5400000" algn="ctr" rotWithShape="0">
                    <a:srgbClr val="6E747A">
                      <a:alpha val="43000"/>
                    </a:srgbClr>
                  </a:outerShdw>
                </a:effectLst>
              </a:rPr>
              <a:t>我的比赛</a:t>
            </a:r>
            <a:endParaRPr lang="zh-CN" altLang="en-US" sz="3600" b="1">
              <a:solidFill>
                <a:schemeClr val="accent1"/>
              </a:solidFill>
              <a:effectLst>
                <a:outerShdw blurRad="38100" dist="25400" dir="5400000" algn="ctr" rotWithShape="0">
                  <a:srgbClr val="6E747A">
                    <a:alpha val="43000"/>
                  </a:srgbClr>
                </a:outerShdw>
              </a:effectLst>
            </a:endParaRPr>
          </a:p>
        </p:txBody>
      </p:sp>
      <p:pic>
        <p:nvPicPr>
          <p:cNvPr id="6" name="图片 5" descr="4-1-1工作人员信息"/>
          <p:cNvPicPr>
            <a:picLocks noChangeAspect="1"/>
          </p:cNvPicPr>
          <p:nvPr/>
        </p:nvPicPr>
        <p:blipFill>
          <a:blip r:embed="rId4"/>
          <a:stretch>
            <a:fillRect/>
          </a:stretch>
        </p:blipFill>
        <p:spPr>
          <a:xfrm>
            <a:off x="2246630" y="487680"/>
            <a:ext cx="1939925" cy="4201160"/>
          </a:xfrm>
          <a:prstGeom prst="rect">
            <a:avLst/>
          </a:prstGeom>
          <a:ln>
            <a:solidFill>
              <a:schemeClr val="tx1"/>
            </a:solidFill>
          </a:ln>
        </p:spPr>
      </p:pic>
      <p:pic>
        <p:nvPicPr>
          <p:cNvPr id="13" name="图片 12" descr="4-1-2对手信息"/>
          <p:cNvPicPr>
            <a:picLocks noChangeAspect="1"/>
          </p:cNvPicPr>
          <p:nvPr/>
        </p:nvPicPr>
        <p:blipFill>
          <a:blip r:embed="rId5"/>
          <a:stretch>
            <a:fillRect/>
          </a:stretch>
        </p:blipFill>
        <p:spPr>
          <a:xfrm>
            <a:off x="8663305" y="2153285"/>
            <a:ext cx="1984375" cy="4297680"/>
          </a:xfrm>
          <a:prstGeom prst="rect">
            <a:avLst/>
          </a:prstGeom>
          <a:ln>
            <a:solidFill>
              <a:schemeClr val="tx1"/>
            </a:solidFill>
          </a:ln>
        </p:spPr>
      </p:pic>
      <p:cxnSp>
        <p:nvCxnSpPr>
          <p:cNvPr id="14" name="直接箭头连接符 13"/>
          <p:cNvCxnSpPr/>
          <p:nvPr/>
        </p:nvCxnSpPr>
        <p:spPr>
          <a:xfrm flipH="1" flipV="1">
            <a:off x="3658870" y="2914015"/>
            <a:ext cx="2416175" cy="242379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V="1">
            <a:off x="7158990" y="2707005"/>
            <a:ext cx="1856740" cy="254063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0" name="深度视觉·原创设计 https://www.docer.com/works?userid=22383862"/>
          <p:cNvSpPr/>
          <p:nvPr/>
        </p:nvSpPr>
        <p:spPr>
          <a:xfrm>
            <a:off x="8585603" y="712232"/>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深度视觉·原创设计 https://www.docer.com/works?userid=22383862"/>
          <p:cNvSpPr txBox="1"/>
          <p:nvPr/>
        </p:nvSpPr>
        <p:spPr>
          <a:xfrm>
            <a:off x="9374785" y="359549"/>
            <a:ext cx="192976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表现层</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12" name="深度视觉·原创设计 https://www.docer.com/works?userid=22383862"/>
          <p:cNvSpPr>
            <a:spLocks noChangeAspect="1"/>
          </p:cNvSpPr>
          <p:nvPr>
            <p:custDataLst>
              <p:tags r:id="rId1"/>
            </p:custDataLst>
          </p:nvPr>
        </p:nvSpPr>
        <p:spPr>
          <a:xfrm rot="5400000">
            <a:off x="9925685" y="4592023"/>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custDataLst>
              <p:tags r:id="rId2"/>
            </p:custDataLst>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900">
              <a:solidFill>
                <a:schemeClr val="tx1"/>
              </a:solidFill>
              <a:cs typeface="+mn-ea"/>
              <a:sym typeface="+mn-lt"/>
            </a:endParaRPr>
          </a:p>
        </p:txBody>
      </p:sp>
      <p:sp>
        <p:nvSpPr>
          <p:cNvPr id="2" name="文本框 1"/>
          <p:cNvSpPr txBox="1"/>
          <p:nvPr/>
        </p:nvSpPr>
        <p:spPr>
          <a:xfrm>
            <a:off x="2030730" y="881380"/>
            <a:ext cx="4570095" cy="460375"/>
          </a:xfrm>
          <a:prstGeom prst="rect">
            <a:avLst/>
          </a:prstGeom>
          <a:noFill/>
        </p:spPr>
        <p:txBody>
          <a:bodyPr wrap="square" rtlCol="0">
            <a:spAutoFit/>
          </a:bodyPr>
          <a:p>
            <a:r>
              <a:rPr lang="zh-CN" altLang="en-US" sz="2400"/>
              <a:t>风格：</a:t>
            </a:r>
            <a:r>
              <a:rPr lang="zh-CN" altLang="en-US" sz="2400"/>
              <a:t>简约，活力</a:t>
            </a:r>
            <a:endParaRPr lang="zh-CN" altLang="en-US" sz="2400"/>
          </a:p>
        </p:txBody>
      </p:sp>
      <p:pic>
        <p:nvPicPr>
          <p:cNvPr id="3" name="图片 2" descr="白"/>
          <p:cNvPicPr>
            <a:picLocks noChangeAspect="1"/>
          </p:cNvPicPr>
          <p:nvPr/>
        </p:nvPicPr>
        <p:blipFill>
          <a:blip r:embed="rId3"/>
          <a:stretch>
            <a:fillRect/>
          </a:stretch>
        </p:blipFill>
        <p:spPr>
          <a:xfrm>
            <a:off x="3528695" y="1464945"/>
            <a:ext cx="1712595" cy="1631315"/>
          </a:xfrm>
          <a:prstGeom prst="roundRect">
            <a:avLst/>
          </a:prstGeom>
          <a:effectLst>
            <a:outerShdw blurRad="63500" sx="102000" sy="102000" algn="ctr" rotWithShape="0">
              <a:prstClr val="black">
                <a:alpha val="40000"/>
              </a:prstClr>
            </a:outerShdw>
          </a:effectLst>
        </p:spPr>
      </p:pic>
      <p:pic>
        <p:nvPicPr>
          <p:cNvPr id="4" name="图片 3" descr="黄"/>
          <p:cNvPicPr>
            <a:picLocks noChangeAspect="1"/>
          </p:cNvPicPr>
          <p:nvPr/>
        </p:nvPicPr>
        <p:blipFill>
          <a:blip r:embed="rId4"/>
          <a:stretch>
            <a:fillRect/>
          </a:stretch>
        </p:blipFill>
        <p:spPr>
          <a:xfrm>
            <a:off x="5574665" y="1464945"/>
            <a:ext cx="1795780" cy="1631315"/>
          </a:xfrm>
          <a:prstGeom prst="roundRect">
            <a:avLst/>
          </a:prstGeom>
          <a:effectLst>
            <a:outerShdw blurRad="63500" sx="102000" sy="102000" algn="ctr" rotWithShape="0">
              <a:prstClr val="black">
                <a:alpha val="40000"/>
              </a:prstClr>
            </a:outerShdw>
          </a:effectLst>
        </p:spPr>
      </p:pic>
      <p:pic>
        <p:nvPicPr>
          <p:cNvPr id="5" name="图片 4" descr="蓝"/>
          <p:cNvPicPr>
            <a:picLocks noChangeAspect="1"/>
          </p:cNvPicPr>
          <p:nvPr/>
        </p:nvPicPr>
        <p:blipFill>
          <a:blip r:embed="rId5"/>
          <a:stretch>
            <a:fillRect/>
          </a:stretch>
        </p:blipFill>
        <p:spPr>
          <a:xfrm>
            <a:off x="7677785" y="1437005"/>
            <a:ext cx="1751965" cy="1659255"/>
          </a:xfrm>
          <a:prstGeom prst="roundRect">
            <a:avLst/>
          </a:prstGeom>
          <a:effectLst>
            <a:outerShdw blurRad="63500" sx="102000" sy="102000" algn="ctr" rotWithShape="0">
              <a:prstClr val="black">
                <a:alpha val="40000"/>
              </a:prstClr>
            </a:outerShdw>
          </a:effectLst>
        </p:spPr>
      </p:pic>
      <p:sp>
        <p:nvSpPr>
          <p:cNvPr id="6" name="文本框 5"/>
          <p:cNvSpPr txBox="1"/>
          <p:nvPr/>
        </p:nvSpPr>
        <p:spPr>
          <a:xfrm>
            <a:off x="2030730" y="1830070"/>
            <a:ext cx="1401445" cy="460375"/>
          </a:xfrm>
          <a:prstGeom prst="rect">
            <a:avLst/>
          </a:prstGeom>
          <a:noFill/>
        </p:spPr>
        <p:txBody>
          <a:bodyPr wrap="square" rtlCol="0">
            <a:spAutoFit/>
          </a:bodyPr>
          <a:p>
            <a:r>
              <a:rPr lang="zh-CN" altLang="en-US" sz="2400"/>
              <a:t>配色：</a:t>
            </a:r>
            <a:endParaRPr lang="zh-CN" altLang="en-US" sz="2400"/>
          </a:p>
        </p:txBody>
      </p:sp>
      <p:sp>
        <p:nvSpPr>
          <p:cNvPr id="7" name="文本框 6"/>
          <p:cNvSpPr txBox="1"/>
          <p:nvPr/>
        </p:nvSpPr>
        <p:spPr>
          <a:xfrm>
            <a:off x="2030730" y="3680460"/>
            <a:ext cx="7296150" cy="460375"/>
          </a:xfrm>
          <a:prstGeom prst="rect">
            <a:avLst/>
          </a:prstGeom>
          <a:noFill/>
        </p:spPr>
        <p:txBody>
          <a:bodyPr wrap="square" rtlCol="0">
            <a:spAutoFit/>
          </a:bodyPr>
          <a:p>
            <a:r>
              <a:rPr lang="zh-CN" altLang="en-US" sz="2400"/>
              <a:t>排版：遵循基本的网络原则</a:t>
            </a:r>
            <a:endParaRPr lang="zh-CN" altLang="en-US" sz="2400"/>
          </a:p>
        </p:txBody>
      </p:sp>
      <p:sp>
        <p:nvSpPr>
          <p:cNvPr id="10" name="文本框 9"/>
          <p:cNvSpPr txBox="1"/>
          <p:nvPr/>
        </p:nvSpPr>
        <p:spPr>
          <a:xfrm>
            <a:off x="2030730" y="4557395"/>
            <a:ext cx="7336790" cy="829945"/>
          </a:xfrm>
          <a:prstGeom prst="rect">
            <a:avLst/>
          </a:prstGeom>
          <a:noFill/>
        </p:spPr>
        <p:txBody>
          <a:bodyPr wrap="square" rtlCol="0">
            <a:spAutoFit/>
          </a:bodyPr>
          <a:p>
            <a:r>
              <a:rPr lang="zh-CN" altLang="en-US" sz="2400"/>
              <a:t>字体：思源黑体</a:t>
            </a:r>
            <a:r>
              <a:rPr lang="en-US" altLang="zh-CN" sz="2400"/>
              <a:t>-</a:t>
            </a:r>
            <a:r>
              <a:rPr lang="zh-CN" altLang="en-US" sz="2400"/>
              <a:t>粗体，字体简约，减少字型上的表达，把重点放在网络内容上。</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tx1"/>
              </a:solidFill>
              <a:cs typeface="+mn-ea"/>
              <a:sym typeface="+mn-lt"/>
            </a:endParaRPr>
          </a:p>
        </p:txBody>
      </p:sp>
      <p:sp>
        <p:nvSpPr>
          <p:cNvPr id="12" name="深度视觉·原创设计 https://www.docer.com/works?userid=22383862"/>
          <p:cNvSpPr>
            <a:spLocks noChangeAspect="1"/>
          </p:cNvSpPr>
          <p:nvPr/>
        </p:nvSpPr>
        <p:spPr>
          <a:xfrm>
            <a:off x="9944100" y="-1567"/>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深度视觉·原创设计 https://www.docer.com/works?userid=22383862"/>
          <p:cNvSpPr>
            <a:spLocks noChangeAspect="1"/>
          </p:cNvSpPr>
          <p:nvPr/>
        </p:nvSpPr>
        <p:spPr>
          <a:xfrm>
            <a:off x="828745" y="650126"/>
            <a:ext cx="659092" cy="659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1" name="深度视觉·原创设计 https://www.docer.com/works?userid=22383862"/>
          <p:cNvSpPr/>
          <p:nvPr/>
        </p:nvSpPr>
        <p:spPr>
          <a:xfrm>
            <a:off x="5606145" y="3259733"/>
            <a:ext cx="4403381" cy="127973"/>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8" name="深度视觉·原创设计 https://www.docer.com/works?userid=22383862"/>
          <p:cNvSpPr/>
          <p:nvPr/>
        </p:nvSpPr>
        <p:spPr>
          <a:xfrm>
            <a:off x="2374990" y="2532610"/>
            <a:ext cx="1499586" cy="14995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cs typeface="+mn-ea"/>
                <a:sym typeface="+mn-lt"/>
              </a:rPr>
              <a:t>4</a:t>
            </a:r>
            <a:endParaRPr lang="zh-CN" altLang="en-US" sz="6000" b="1" dirty="0">
              <a:cs typeface="+mn-ea"/>
              <a:sym typeface="+mn-lt"/>
            </a:endParaRPr>
          </a:p>
        </p:txBody>
      </p:sp>
      <p:sp>
        <p:nvSpPr>
          <p:cNvPr id="19" name="深度视觉·原创设计 https://www.docer.com/works?userid=22383862"/>
          <p:cNvSpPr/>
          <p:nvPr/>
        </p:nvSpPr>
        <p:spPr>
          <a:xfrm rot="5400000">
            <a:off x="4471485" y="3167944"/>
            <a:ext cx="690036" cy="14510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0" name="深度视觉·原创设计 https://www.docer.com/works?userid=22383862"/>
          <p:cNvSpPr txBox="1"/>
          <p:nvPr/>
        </p:nvSpPr>
        <p:spPr>
          <a:xfrm>
            <a:off x="5636407" y="2723370"/>
            <a:ext cx="3463290" cy="706755"/>
          </a:xfrm>
          <a:prstGeom prst="rect">
            <a:avLst/>
          </a:prstGeom>
          <a:noFill/>
        </p:spPr>
        <p:txBody>
          <a:bodyPr wrap="none" rtlCol="0">
            <a:spAutoFit/>
          </a:bodyPr>
          <a:lstStyle/>
          <a:p>
            <a:r>
              <a:rPr lang="zh-CN" altLang="en-US" sz="4000" b="1" i="1" spc="300" dirty="0">
                <a:solidFill>
                  <a:srgbClr val="3B3B3B"/>
                </a:solidFill>
                <a:cs typeface="+mn-ea"/>
                <a:sym typeface="+mn-lt"/>
              </a:rPr>
              <a:t>现有成果</a:t>
            </a:r>
            <a:r>
              <a:rPr lang="zh-CN" altLang="en-US" sz="4000" b="1" i="1" spc="300" dirty="0">
                <a:solidFill>
                  <a:srgbClr val="3B3B3B"/>
                </a:solidFill>
                <a:cs typeface="+mn-ea"/>
                <a:sym typeface="+mn-lt"/>
              </a:rPr>
              <a:t>展示</a:t>
            </a:r>
            <a:endParaRPr lang="zh-CN" altLang="en-US" sz="4000" b="1" i="1" spc="300" dirty="0">
              <a:solidFill>
                <a:srgbClr val="3B3B3B"/>
              </a:solidFill>
              <a:cs typeface="+mn-ea"/>
              <a:sym typeface="+mn-lt"/>
            </a:endParaRPr>
          </a:p>
        </p:txBody>
      </p:sp>
      <p:sp>
        <p:nvSpPr>
          <p:cNvPr id="21" name="深度视觉·原创设计 https://www.docer.com/works?userid=22383862"/>
          <p:cNvSpPr txBox="1"/>
          <p:nvPr/>
        </p:nvSpPr>
        <p:spPr>
          <a:xfrm>
            <a:off x="5606145" y="3585515"/>
            <a:ext cx="4411785" cy="338554"/>
          </a:xfrm>
          <a:prstGeom prst="rect">
            <a:avLst/>
          </a:prstGeom>
          <a:noFill/>
        </p:spPr>
        <p:txBody>
          <a:bodyPr wrap="none" rtlCol="0">
            <a:spAutoFit/>
          </a:bodyPr>
          <a:lstStyle/>
          <a:p>
            <a:r>
              <a:rPr lang="en-US" altLang="zh-CN" sz="1600" i="1" spc="300" dirty="0">
                <a:solidFill>
                  <a:schemeClr val="tx1">
                    <a:lumMod val="85000"/>
                    <a:lumOff val="15000"/>
                    <a:alpha val="40000"/>
                  </a:schemeClr>
                </a:solidFill>
                <a:cs typeface="+mn-ea"/>
                <a:sym typeface="+mn-lt"/>
              </a:rPr>
              <a:t>Review of work contents details</a:t>
            </a:r>
            <a:endParaRPr lang="zh-CN" altLang="en-US" sz="1600" i="1" spc="300" dirty="0">
              <a:solidFill>
                <a:schemeClr val="tx1">
                  <a:lumMod val="85000"/>
                  <a:lumOff val="15000"/>
                  <a:alpha val="40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深度视觉·原创设计 https://www.docer.com/works?userid=22383862"/>
          <p:cNvSpPr>
            <a:spLocks noChangeAspect="1"/>
          </p:cNvSpPr>
          <p:nvPr/>
        </p:nvSpPr>
        <p:spPr>
          <a:xfrm>
            <a:off x="535543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4"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5"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6" name="深度视觉·原创设计 https://www.docer.com/works?userid=22383862"/>
          <p:cNvSpPr txBox="1"/>
          <p:nvPr/>
        </p:nvSpPr>
        <p:spPr>
          <a:xfrm>
            <a:off x="9081732" y="360184"/>
            <a:ext cx="1769110"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logo -</a:t>
            </a:r>
            <a:endParaRPr lang="zh-CN" altLang="en-US" sz="2800" b="1" i="1" spc="300" dirty="0">
              <a:solidFill>
                <a:srgbClr val="3B3B3B"/>
              </a:solidFill>
              <a:cs typeface="+mn-ea"/>
              <a:sym typeface="+mn-lt"/>
            </a:endParaRPr>
          </a:p>
        </p:txBody>
      </p:sp>
      <p:sp>
        <p:nvSpPr>
          <p:cNvPr id="3" name="深度视觉·原创设计 https://www.docer.com/works?userid=22383862"/>
          <p:cNvSpPr>
            <a:spLocks noChangeArrowheads="1"/>
          </p:cNvSpPr>
          <p:nvPr/>
        </p:nvSpPr>
        <p:spPr bwMode="auto">
          <a:xfrm>
            <a:off x="4696881" y="4258153"/>
            <a:ext cx="368314" cy="323590"/>
          </a:xfrm>
          <a:custGeom>
            <a:avLst/>
            <a:gdLst>
              <a:gd name="T0" fmla="*/ 221804 w 498"/>
              <a:gd name="T1" fmla="*/ 194813 h 435"/>
              <a:gd name="T2" fmla="*/ 221804 w 498"/>
              <a:gd name="T3" fmla="*/ 194813 h 435"/>
              <a:gd name="T4" fmla="*/ 217341 w 498"/>
              <a:gd name="T5" fmla="*/ 147232 h 435"/>
              <a:gd name="T6" fmla="*/ 189671 w 498"/>
              <a:gd name="T7" fmla="*/ 131521 h 435"/>
              <a:gd name="T8" fmla="*/ 166018 w 498"/>
              <a:gd name="T9" fmla="*/ 103691 h 435"/>
              <a:gd name="T10" fmla="*/ 174051 w 498"/>
              <a:gd name="T11" fmla="*/ 87980 h 435"/>
              <a:gd name="T12" fmla="*/ 182084 w 498"/>
              <a:gd name="T13" fmla="*/ 71372 h 435"/>
              <a:gd name="T14" fmla="*/ 178068 w 498"/>
              <a:gd name="T15" fmla="*/ 67781 h 435"/>
              <a:gd name="T16" fmla="*/ 182084 w 498"/>
              <a:gd name="T17" fmla="*/ 51621 h 435"/>
              <a:gd name="T18" fmla="*/ 154415 w 498"/>
              <a:gd name="T19" fmla="*/ 27830 h 435"/>
              <a:gd name="T20" fmla="*/ 126745 w 498"/>
              <a:gd name="T21" fmla="*/ 51621 h 435"/>
              <a:gd name="T22" fmla="*/ 130762 w 498"/>
              <a:gd name="T23" fmla="*/ 67781 h 435"/>
              <a:gd name="T24" fmla="*/ 126745 w 498"/>
              <a:gd name="T25" fmla="*/ 71372 h 435"/>
              <a:gd name="T26" fmla="*/ 134778 w 498"/>
              <a:gd name="T27" fmla="*/ 87980 h 435"/>
              <a:gd name="T28" fmla="*/ 138795 w 498"/>
              <a:gd name="T29" fmla="*/ 103691 h 435"/>
              <a:gd name="T30" fmla="*/ 130762 w 498"/>
              <a:gd name="T31" fmla="*/ 123441 h 435"/>
              <a:gd name="T32" fmla="*/ 170035 w 498"/>
              <a:gd name="T33" fmla="*/ 163392 h 435"/>
              <a:gd name="T34" fmla="*/ 170035 w 498"/>
              <a:gd name="T35" fmla="*/ 194813 h 435"/>
              <a:gd name="T36" fmla="*/ 221804 w 498"/>
              <a:gd name="T37" fmla="*/ 194813 h 435"/>
              <a:gd name="T38" fmla="*/ 115142 w 498"/>
              <a:gd name="T39" fmla="*/ 135561 h 435"/>
              <a:gd name="T40" fmla="*/ 115142 w 498"/>
              <a:gd name="T41" fmla="*/ 135561 h 435"/>
              <a:gd name="T42" fmla="*/ 83455 w 498"/>
              <a:gd name="T43" fmla="*/ 103691 h 435"/>
              <a:gd name="T44" fmla="*/ 95059 w 498"/>
              <a:gd name="T45" fmla="*/ 75412 h 435"/>
              <a:gd name="T46" fmla="*/ 103092 w 498"/>
              <a:gd name="T47" fmla="*/ 59701 h 435"/>
              <a:gd name="T48" fmla="*/ 99075 w 498"/>
              <a:gd name="T49" fmla="*/ 51621 h 435"/>
              <a:gd name="T50" fmla="*/ 103092 w 498"/>
              <a:gd name="T51" fmla="*/ 31870 h 435"/>
              <a:gd name="T52" fmla="*/ 67389 w 498"/>
              <a:gd name="T53" fmla="*/ 0 h 435"/>
              <a:gd name="T54" fmla="*/ 31686 w 498"/>
              <a:gd name="T55" fmla="*/ 31870 h 435"/>
              <a:gd name="T56" fmla="*/ 31686 w 498"/>
              <a:gd name="T57" fmla="*/ 51621 h 435"/>
              <a:gd name="T58" fmla="*/ 31686 w 498"/>
              <a:gd name="T59" fmla="*/ 59701 h 435"/>
              <a:gd name="T60" fmla="*/ 39719 w 498"/>
              <a:gd name="T61" fmla="*/ 75412 h 435"/>
              <a:gd name="T62" fmla="*/ 47753 w 498"/>
              <a:gd name="T63" fmla="*/ 103691 h 435"/>
              <a:gd name="T64" fmla="*/ 20083 w 498"/>
              <a:gd name="T65" fmla="*/ 135561 h 435"/>
              <a:gd name="T66" fmla="*/ 0 w 498"/>
              <a:gd name="T67" fmla="*/ 155312 h 435"/>
              <a:gd name="T68" fmla="*/ 0 w 498"/>
              <a:gd name="T69" fmla="*/ 194813 h 435"/>
              <a:gd name="T70" fmla="*/ 154415 w 498"/>
              <a:gd name="T71" fmla="*/ 194813 h 435"/>
              <a:gd name="T72" fmla="*/ 154415 w 498"/>
              <a:gd name="T73" fmla="*/ 163392 h 435"/>
              <a:gd name="T74" fmla="*/ 115142 w 498"/>
              <a:gd name="T75" fmla="*/ 135561 h 4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bg1"/>
          </a:solidFill>
          <a:ln>
            <a:noFill/>
          </a:ln>
          <a:effectLst/>
        </p:spPr>
        <p:txBody>
          <a:bodyPr wrap="none" lIns="34290" tIns="17145" rIns="34290" bIns="17145" anchor="ctr"/>
          <a:lstStyle/>
          <a:p>
            <a:endParaRPr lang="en-US" dirty="0">
              <a:cs typeface="+mn-ea"/>
              <a:sym typeface="+mn-lt"/>
            </a:endParaRPr>
          </a:p>
        </p:txBody>
      </p:sp>
      <p:sp>
        <p:nvSpPr>
          <p:cNvPr id="12" name="深度视觉·原创设计 https://www.docer.com/works?userid=22383862"/>
          <p:cNvSpPr>
            <a:spLocks noChangeAspect="1"/>
          </p:cNvSpPr>
          <p:nvPr>
            <p:custDataLst>
              <p:tags r:id="rId1"/>
            </p:custDataLst>
          </p:nvPr>
        </p:nvSpPr>
        <p:spPr>
          <a:xfrm rot="10800000">
            <a:off x="121920" y="4573608"/>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pic>
        <p:nvPicPr>
          <p:cNvPr id="10" name="图片 9" descr="微信图片_20231028192239"/>
          <p:cNvPicPr>
            <a:picLocks noChangeAspect="1"/>
          </p:cNvPicPr>
          <p:nvPr>
            <p:custDataLst>
              <p:tags r:id="rId2"/>
            </p:custDataLst>
          </p:nvPr>
        </p:nvPicPr>
        <p:blipFill>
          <a:blip r:embed="rId3"/>
          <a:srcRect l="1282" t="1614" r="7582" b="-1614"/>
          <a:stretch>
            <a:fillRect/>
          </a:stretch>
        </p:blipFill>
        <p:spPr>
          <a:xfrm>
            <a:off x="8329295" y="2297430"/>
            <a:ext cx="1800225" cy="1828800"/>
          </a:xfrm>
          <a:prstGeom prst="roundRect">
            <a:avLst/>
          </a:prstGeom>
          <a:effectLst/>
        </p:spPr>
      </p:pic>
      <p:sp>
        <p:nvSpPr>
          <p:cNvPr id="19" name="文本框 18"/>
          <p:cNvSpPr txBox="1"/>
          <p:nvPr/>
        </p:nvSpPr>
        <p:spPr>
          <a:xfrm>
            <a:off x="2802255" y="883285"/>
            <a:ext cx="4583430" cy="3784600"/>
          </a:xfrm>
          <a:prstGeom prst="rect">
            <a:avLst/>
          </a:prstGeom>
          <a:noFill/>
        </p:spPr>
        <p:txBody>
          <a:bodyPr wrap="square" rtlCol="0">
            <a:spAutoFit/>
          </a:bodyPr>
          <a:p>
            <a:r>
              <a:rPr lang="en-US" altLang="zh-CN" sz="2000">
                <a:solidFill>
                  <a:schemeClr val="tx1"/>
                </a:solidFill>
                <a:effectLst>
                  <a:outerShdw blurRad="38100" dist="19050" dir="2700000" algn="tl" rotWithShape="0">
                    <a:schemeClr val="dk1">
                      <a:alpha val="40000"/>
                    </a:schemeClr>
                  </a:outerShdw>
                </a:effectLst>
              </a:rPr>
              <a:t>TJTT</a:t>
            </a:r>
            <a:endParaRPr lang="en-US" altLang="zh-CN" sz="2000">
              <a:solidFill>
                <a:schemeClr val="tx1"/>
              </a:solidFill>
              <a:effectLst>
                <a:outerShdw blurRad="38100" dist="19050" dir="2700000" algn="tl" rotWithShape="0">
                  <a:schemeClr val="dk1">
                    <a:alpha val="40000"/>
                  </a:schemeClr>
                </a:outerShdw>
              </a:effectLst>
            </a:endParaRPr>
          </a:p>
          <a:p>
            <a:r>
              <a:rPr lang="en-US" altLang="zh-CN" sz="2000">
                <a:solidFill>
                  <a:schemeClr val="tx1"/>
                </a:solidFill>
                <a:effectLst>
                  <a:outerShdw blurRad="38100" dist="19050" dir="2700000" algn="tl" rotWithShape="0">
                    <a:schemeClr val="dk1">
                      <a:alpha val="40000"/>
                    </a:schemeClr>
                  </a:outerShdw>
                </a:effectLst>
              </a:rPr>
              <a:t>tongji table tennis</a:t>
            </a:r>
            <a:endParaRPr lang="en-US" altLang="zh-CN" sz="2000">
              <a:solidFill>
                <a:schemeClr val="tx1"/>
              </a:solidFill>
              <a:effectLst>
                <a:outerShdw blurRad="38100" dist="19050" dir="2700000" algn="tl" rotWithShape="0">
                  <a:schemeClr val="dk1">
                    <a:alpha val="40000"/>
                  </a:schemeClr>
                </a:outerShdw>
              </a:effectLst>
            </a:endParaRPr>
          </a:p>
          <a:p>
            <a:r>
              <a:rPr lang="en-US" altLang="zh-CN" sz="2000">
                <a:solidFill>
                  <a:schemeClr val="tx1"/>
                </a:solidFill>
                <a:effectLst>
                  <a:outerShdw blurRad="38100" dist="19050" dir="2700000" algn="tl" rotWithShape="0">
                    <a:schemeClr val="dk1">
                      <a:alpha val="40000"/>
                    </a:schemeClr>
                  </a:outerShdw>
                </a:effectLst>
              </a:rPr>
              <a:t>Tongji+Table tennis+Technology</a:t>
            </a:r>
            <a:endParaRPr lang="en-US" altLang="zh-CN" sz="2000">
              <a:solidFill>
                <a:schemeClr val="tx1"/>
              </a:solidFill>
              <a:effectLst>
                <a:outerShdw blurRad="38100" dist="19050" dir="2700000" algn="tl" rotWithShape="0">
                  <a:schemeClr val="dk1">
                    <a:alpha val="40000"/>
                  </a:schemeClr>
                </a:outerShdw>
              </a:effectLst>
            </a:endParaRPr>
          </a:p>
          <a:p>
            <a:endParaRPr lang="en-US" altLang="zh-CN" sz="2000">
              <a:solidFill>
                <a:schemeClr val="tx1"/>
              </a:solidFill>
              <a:effectLst>
                <a:outerShdw blurRad="38100" dist="19050" dir="2700000" algn="tl" rotWithShape="0">
                  <a:schemeClr val="dk1">
                    <a:alpha val="40000"/>
                  </a:schemeClr>
                </a:outerShdw>
              </a:effectLst>
            </a:endParaRPr>
          </a:p>
          <a:p>
            <a:r>
              <a:rPr lang="en-US" altLang="zh-CN" sz="2000">
                <a:solidFill>
                  <a:schemeClr val="tx1"/>
                </a:solidFill>
                <a:effectLst>
                  <a:outerShdw blurRad="38100" dist="19050" dir="2700000" algn="tl" rotWithShape="0">
                    <a:schemeClr val="dk1">
                      <a:alpha val="40000"/>
                    </a:schemeClr>
                  </a:outerShdw>
                </a:effectLst>
              </a:rPr>
              <a:t>logo</a:t>
            </a:r>
            <a:r>
              <a:rPr lang="zh-CN" altLang="en-US" sz="2000">
                <a:solidFill>
                  <a:schemeClr val="tx1"/>
                </a:solidFill>
                <a:effectLst>
                  <a:outerShdw blurRad="38100" dist="19050" dir="2700000" algn="tl" rotWithShape="0">
                    <a:schemeClr val="dk1">
                      <a:alpha val="40000"/>
                    </a:schemeClr>
                  </a:outerShdw>
                </a:effectLst>
              </a:rPr>
              <a:t>设计为球台形状</a:t>
            </a:r>
            <a:endParaRPr lang="zh-CN" altLang="en-US" sz="2000">
              <a:solidFill>
                <a:schemeClr val="tx1"/>
              </a:solidFill>
              <a:effectLst>
                <a:outerShdw blurRad="38100" dist="19050" dir="2700000" algn="tl" rotWithShape="0">
                  <a:schemeClr val="dk1">
                    <a:alpha val="40000"/>
                  </a:schemeClr>
                </a:outerShdw>
              </a:effectLst>
            </a:endParaRPr>
          </a:p>
          <a:p>
            <a:r>
              <a:rPr lang="zh-CN" altLang="en-US" sz="2000">
                <a:solidFill>
                  <a:schemeClr val="tx1"/>
                </a:solidFill>
                <a:effectLst>
                  <a:outerShdw blurRad="38100" dist="19050" dir="2700000" algn="tl" rotWithShape="0">
                    <a:schemeClr val="dk1">
                      <a:alpha val="40000"/>
                    </a:schemeClr>
                  </a:outerShdw>
                </a:effectLst>
              </a:rPr>
              <a:t>球台上的模糊红点为运动的乒乓球</a:t>
            </a:r>
            <a:endParaRPr lang="zh-CN" altLang="en-US" sz="2000">
              <a:solidFill>
                <a:schemeClr val="tx1"/>
              </a:solidFill>
              <a:effectLst>
                <a:outerShdw blurRad="38100" dist="19050" dir="2700000" algn="tl" rotWithShape="0">
                  <a:schemeClr val="dk1">
                    <a:alpha val="40000"/>
                  </a:schemeClr>
                </a:outerShdw>
              </a:effectLst>
            </a:endParaRPr>
          </a:p>
          <a:p>
            <a:endParaRPr lang="zh-CN" altLang="en-US" sz="2000">
              <a:solidFill>
                <a:schemeClr val="tx1"/>
              </a:solidFill>
              <a:effectLst>
                <a:outerShdw blurRad="38100" dist="19050" dir="2700000" algn="tl" rotWithShape="0">
                  <a:schemeClr val="dk1">
                    <a:alpha val="40000"/>
                  </a:schemeClr>
                </a:outerShdw>
              </a:effectLst>
            </a:endParaRPr>
          </a:p>
          <a:p>
            <a:r>
              <a:rPr lang="zh-CN" altLang="en-US" sz="2000">
                <a:solidFill>
                  <a:schemeClr val="tx1"/>
                </a:solidFill>
                <a:effectLst>
                  <a:outerShdw blurRad="38100" dist="19050" dir="2700000" algn="tl" rotWithShape="0">
                    <a:schemeClr val="dk1">
                      <a:alpha val="40000"/>
                    </a:schemeClr>
                  </a:outerShdw>
                </a:effectLst>
              </a:rPr>
              <a:t>黑色直线简约，棱角分明，具有科技感</a:t>
            </a:r>
            <a:endParaRPr lang="zh-CN" altLang="en-US" sz="2000">
              <a:solidFill>
                <a:schemeClr val="tx1"/>
              </a:solidFill>
              <a:effectLst>
                <a:outerShdw blurRad="38100" dist="19050" dir="2700000" algn="tl" rotWithShape="0">
                  <a:schemeClr val="dk1">
                    <a:alpha val="40000"/>
                  </a:schemeClr>
                </a:outerShdw>
              </a:effectLst>
            </a:endParaRPr>
          </a:p>
          <a:p>
            <a:r>
              <a:rPr lang="zh-CN" altLang="en-US" sz="2000">
                <a:solidFill>
                  <a:schemeClr val="tx1"/>
                </a:solidFill>
                <a:effectLst>
                  <a:outerShdw blurRad="38100" dist="19050" dir="2700000" algn="tl" rotWithShape="0">
                    <a:schemeClr val="dk1">
                      <a:alpha val="40000"/>
                    </a:schemeClr>
                  </a:outerShdw>
                </a:effectLst>
              </a:rPr>
              <a:t>红色乒乓球醒目，具有动感</a:t>
            </a:r>
            <a:endParaRPr lang="zh-CN" altLang="en-US" sz="2000">
              <a:solidFill>
                <a:schemeClr val="tx1"/>
              </a:solidFill>
              <a:effectLst>
                <a:outerShdw blurRad="38100" dist="19050" dir="2700000" algn="tl" rotWithShape="0">
                  <a:schemeClr val="dk1">
                    <a:alpha val="40000"/>
                  </a:schemeClr>
                </a:outerShdw>
              </a:effectLst>
            </a:endParaRPr>
          </a:p>
          <a:p>
            <a:r>
              <a:rPr lang="zh-CN" altLang="en-US" sz="2000">
                <a:solidFill>
                  <a:schemeClr val="tx1"/>
                </a:solidFill>
                <a:effectLst>
                  <a:outerShdw blurRad="38100" dist="19050" dir="2700000" algn="tl" rotWithShape="0">
                    <a:schemeClr val="dk1">
                      <a:alpha val="40000"/>
                    </a:schemeClr>
                  </a:outerShdw>
                </a:effectLst>
              </a:rPr>
              <a:t>选色来自球拍的正反面胶皮颜色</a:t>
            </a:r>
            <a:endParaRPr lang="zh-CN" altLang="en-US" sz="2000">
              <a:solidFill>
                <a:schemeClr val="tx1"/>
              </a:solidFill>
              <a:effectLst>
                <a:outerShdw blurRad="38100" dist="19050" dir="2700000" algn="tl" rotWithShape="0">
                  <a:schemeClr val="dk1">
                    <a:alpha val="40000"/>
                  </a:schemeClr>
                </a:outerShdw>
              </a:effectLst>
            </a:endParaRPr>
          </a:p>
          <a:p>
            <a:endParaRPr lang="zh-CN" altLang="en-US" sz="2000">
              <a:solidFill>
                <a:schemeClr val="tx1"/>
              </a:solidFill>
              <a:effectLst>
                <a:outerShdw blurRad="38100" dist="19050" dir="2700000" algn="tl" rotWithShape="0">
                  <a:schemeClr val="dk1">
                    <a:alpha val="40000"/>
                  </a:schemeClr>
                </a:outerShdw>
              </a:effectLst>
            </a:endParaRPr>
          </a:p>
          <a:p>
            <a:r>
              <a:rPr lang="en-US" altLang="zh-CN" sz="2000">
                <a:solidFill>
                  <a:schemeClr val="tx1"/>
                </a:solidFill>
                <a:effectLst>
                  <a:outerShdw blurRad="38100" dist="19050" dir="2700000" algn="tl" rotWithShape="0">
                    <a:schemeClr val="dk1">
                      <a:alpha val="40000"/>
                    </a:schemeClr>
                  </a:outerShdw>
                </a:effectLst>
              </a:rPr>
              <a:t>logo</a:t>
            </a:r>
            <a:r>
              <a:rPr lang="zh-CN" altLang="en-US" sz="2000">
                <a:solidFill>
                  <a:schemeClr val="tx1"/>
                </a:solidFill>
                <a:effectLst>
                  <a:outerShdw blurRad="38100" dist="19050" dir="2700000" algn="tl" rotWithShape="0">
                    <a:schemeClr val="dk1">
                      <a:alpha val="40000"/>
                    </a:schemeClr>
                  </a:outerShdw>
                </a:effectLst>
              </a:rPr>
              <a:t>包含了本项目的所有要素</a:t>
            </a:r>
            <a:endParaRPr lang="zh-CN" altLang="en-US" sz="2000">
              <a:solidFill>
                <a:schemeClr val="tx1"/>
              </a:solidFill>
              <a:effectLst>
                <a:outerShdw blurRad="38100" dist="19050" dir="2700000" algn="tl" rotWithShape="0">
                  <a:schemeClr val="dk1">
                    <a:alpha val="40000"/>
                  </a:schemeClr>
                </a:outerShdw>
              </a:effectLst>
            </a:endParaRPr>
          </a:p>
        </p:txBody>
      </p:sp>
      <p:pic>
        <p:nvPicPr>
          <p:cNvPr id="2" name="图片 1" descr="微信图片_20240104144005"/>
          <p:cNvPicPr>
            <a:picLocks noChangeAspect="1"/>
          </p:cNvPicPr>
          <p:nvPr/>
        </p:nvPicPr>
        <p:blipFill>
          <a:blip r:embed="rId4"/>
          <a:stretch>
            <a:fillRect/>
          </a:stretch>
        </p:blipFill>
        <p:spPr>
          <a:xfrm>
            <a:off x="7701915" y="4338320"/>
            <a:ext cx="3054985" cy="2291080"/>
          </a:xfrm>
          <a:prstGeom prst="round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深度视觉·原创设计 https://www.docer.com/works?userid=22383862"/>
          <p:cNvSpPr>
            <a:spLocks noChangeAspect="1"/>
          </p:cNvSpPr>
          <p:nvPr/>
        </p:nvSpPr>
        <p:spPr>
          <a:xfrm>
            <a:off x="535543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4"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5"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6" name="深度视觉·原创设计 https://www.docer.com/works?userid=22383862"/>
          <p:cNvSpPr txBox="1"/>
          <p:nvPr/>
        </p:nvSpPr>
        <p:spPr>
          <a:xfrm>
            <a:off x="9107132" y="360184"/>
            <a:ext cx="1718310"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平台</a:t>
            </a:r>
            <a:r>
              <a:rPr lang="en-US" altLang="zh-CN" sz="2800" b="1" i="1" spc="300" dirty="0">
                <a:solidFill>
                  <a:srgbClr val="3B3B3B"/>
                </a:solidFill>
                <a:cs typeface="+mn-ea"/>
                <a:sym typeface="+mn-lt"/>
              </a:rPr>
              <a:t> -</a:t>
            </a:r>
            <a:endParaRPr lang="zh-CN" altLang="en-US" sz="2800" b="1" i="1" spc="300" dirty="0">
              <a:solidFill>
                <a:srgbClr val="3B3B3B"/>
              </a:solidFill>
              <a:cs typeface="+mn-ea"/>
              <a:sym typeface="+mn-lt"/>
            </a:endParaRPr>
          </a:p>
        </p:txBody>
      </p:sp>
      <p:sp>
        <p:nvSpPr>
          <p:cNvPr id="3" name="深度视觉·原创设计 https://www.docer.com/works?userid=22383862"/>
          <p:cNvSpPr>
            <a:spLocks noChangeArrowheads="1"/>
          </p:cNvSpPr>
          <p:nvPr/>
        </p:nvSpPr>
        <p:spPr bwMode="auto">
          <a:xfrm>
            <a:off x="4696881" y="4258153"/>
            <a:ext cx="368314" cy="323590"/>
          </a:xfrm>
          <a:custGeom>
            <a:avLst/>
            <a:gdLst>
              <a:gd name="T0" fmla="*/ 221804 w 498"/>
              <a:gd name="T1" fmla="*/ 194813 h 435"/>
              <a:gd name="T2" fmla="*/ 221804 w 498"/>
              <a:gd name="T3" fmla="*/ 194813 h 435"/>
              <a:gd name="T4" fmla="*/ 217341 w 498"/>
              <a:gd name="T5" fmla="*/ 147232 h 435"/>
              <a:gd name="T6" fmla="*/ 189671 w 498"/>
              <a:gd name="T7" fmla="*/ 131521 h 435"/>
              <a:gd name="T8" fmla="*/ 166018 w 498"/>
              <a:gd name="T9" fmla="*/ 103691 h 435"/>
              <a:gd name="T10" fmla="*/ 174051 w 498"/>
              <a:gd name="T11" fmla="*/ 87980 h 435"/>
              <a:gd name="T12" fmla="*/ 182084 w 498"/>
              <a:gd name="T13" fmla="*/ 71372 h 435"/>
              <a:gd name="T14" fmla="*/ 178068 w 498"/>
              <a:gd name="T15" fmla="*/ 67781 h 435"/>
              <a:gd name="T16" fmla="*/ 182084 w 498"/>
              <a:gd name="T17" fmla="*/ 51621 h 435"/>
              <a:gd name="T18" fmla="*/ 154415 w 498"/>
              <a:gd name="T19" fmla="*/ 27830 h 435"/>
              <a:gd name="T20" fmla="*/ 126745 w 498"/>
              <a:gd name="T21" fmla="*/ 51621 h 435"/>
              <a:gd name="T22" fmla="*/ 130762 w 498"/>
              <a:gd name="T23" fmla="*/ 67781 h 435"/>
              <a:gd name="T24" fmla="*/ 126745 w 498"/>
              <a:gd name="T25" fmla="*/ 71372 h 435"/>
              <a:gd name="T26" fmla="*/ 134778 w 498"/>
              <a:gd name="T27" fmla="*/ 87980 h 435"/>
              <a:gd name="T28" fmla="*/ 138795 w 498"/>
              <a:gd name="T29" fmla="*/ 103691 h 435"/>
              <a:gd name="T30" fmla="*/ 130762 w 498"/>
              <a:gd name="T31" fmla="*/ 123441 h 435"/>
              <a:gd name="T32" fmla="*/ 170035 w 498"/>
              <a:gd name="T33" fmla="*/ 163392 h 435"/>
              <a:gd name="T34" fmla="*/ 170035 w 498"/>
              <a:gd name="T35" fmla="*/ 194813 h 435"/>
              <a:gd name="T36" fmla="*/ 221804 w 498"/>
              <a:gd name="T37" fmla="*/ 194813 h 435"/>
              <a:gd name="T38" fmla="*/ 115142 w 498"/>
              <a:gd name="T39" fmla="*/ 135561 h 435"/>
              <a:gd name="T40" fmla="*/ 115142 w 498"/>
              <a:gd name="T41" fmla="*/ 135561 h 435"/>
              <a:gd name="T42" fmla="*/ 83455 w 498"/>
              <a:gd name="T43" fmla="*/ 103691 h 435"/>
              <a:gd name="T44" fmla="*/ 95059 w 498"/>
              <a:gd name="T45" fmla="*/ 75412 h 435"/>
              <a:gd name="T46" fmla="*/ 103092 w 498"/>
              <a:gd name="T47" fmla="*/ 59701 h 435"/>
              <a:gd name="T48" fmla="*/ 99075 w 498"/>
              <a:gd name="T49" fmla="*/ 51621 h 435"/>
              <a:gd name="T50" fmla="*/ 103092 w 498"/>
              <a:gd name="T51" fmla="*/ 31870 h 435"/>
              <a:gd name="T52" fmla="*/ 67389 w 498"/>
              <a:gd name="T53" fmla="*/ 0 h 435"/>
              <a:gd name="T54" fmla="*/ 31686 w 498"/>
              <a:gd name="T55" fmla="*/ 31870 h 435"/>
              <a:gd name="T56" fmla="*/ 31686 w 498"/>
              <a:gd name="T57" fmla="*/ 51621 h 435"/>
              <a:gd name="T58" fmla="*/ 31686 w 498"/>
              <a:gd name="T59" fmla="*/ 59701 h 435"/>
              <a:gd name="T60" fmla="*/ 39719 w 498"/>
              <a:gd name="T61" fmla="*/ 75412 h 435"/>
              <a:gd name="T62" fmla="*/ 47753 w 498"/>
              <a:gd name="T63" fmla="*/ 103691 h 435"/>
              <a:gd name="T64" fmla="*/ 20083 w 498"/>
              <a:gd name="T65" fmla="*/ 135561 h 435"/>
              <a:gd name="T66" fmla="*/ 0 w 498"/>
              <a:gd name="T67" fmla="*/ 155312 h 435"/>
              <a:gd name="T68" fmla="*/ 0 w 498"/>
              <a:gd name="T69" fmla="*/ 194813 h 435"/>
              <a:gd name="T70" fmla="*/ 154415 w 498"/>
              <a:gd name="T71" fmla="*/ 194813 h 435"/>
              <a:gd name="T72" fmla="*/ 154415 w 498"/>
              <a:gd name="T73" fmla="*/ 163392 h 435"/>
              <a:gd name="T74" fmla="*/ 115142 w 498"/>
              <a:gd name="T75" fmla="*/ 135561 h 4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bg1"/>
          </a:solidFill>
          <a:ln>
            <a:noFill/>
          </a:ln>
          <a:effectLst/>
        </p:spPr>
        <p:txBody>
          <a:bodyPr wrap="none" lIns="34290" tIns="17145" rIns="34290" bIns="17145" anchor="ctr"/>
          <a:lstStyle/>
          <a:p>
            <a:endParaRPr lang="en-US" dirty="0">
              <a:cs typeface="+mn-ea"/>
              <a:sym typeface="+mn-lt"/>
            </a:endParaRPr>
          </a:p>
        </p:txBody>
      </p:sp>
      <p:sp>
        <p:nvSpPr>
          <p:cNvPr id="11" name="深度视觉·原创设计 https://www.docer.com/works?userid=22383862"/>
          <p:cNvSpPr txBox="1"/>
          <p:nvPr/>
        </p:nvSpPr>
        <p:spPr>
          <a:xfrm>
            <a:off x="6849745" y="1193165"/>
            <a:ext cx="4632960" cy="17024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b="0" i="0" u="none" strike="noStrike" cap="none">
                <a:solidFill>
                  <a:schemeClr val="tx1">
                    <a:lumMod val="75000"/>
                    <a:lumOff val="25000"/>
                  </a:schemeClr>
                </a:solidFill>
                <a:cs typeface="+mn-ea"/>
                <a:sym typeface="+mn-lt"/>
              </a:rPr>
              <a:t>程序</a:t>
            </a:r>
            <a:r>
              <a:rPr lang="zh-CN" sz="2400" b="0" i="0" u="none" strike="noStrike" cap="none">
                <a:solidFill>
                  <a:schemeClr val="tx1">
                    <a:lumMod val="75000"/>
                    <a:lumOff val="25000"/>
                  </a:schemeClr>
                </a:solidFill>
                <a:cs typeface="+mn-ea"/>
                <a:sym typeface="+mn-lt"/>
              </a:rPr>
              <a:t>语言：</a:t>
            </a:r>
            <a:endParaRPr lang="zh-CN" sz="2400" b="0" i="0" u="none" strike="noStrike" cap="none">
              <a:solidFill>
                <a:schemeClr val="tx1">
                  <a:lumMod val="75000"/>
                  <a:lumOff val="25000"/>
                </a:schemeClr>
              </a:solidFill>
              <a:cs typeface="+mn-ea"/>
              <a:sym typeface="+mn-lt"/>
            </a:endParaRPr>
          </a:p>
          <a:p>
            <a:pPr marL="0" marR="0" lvl="0" indent="0" algn="l" rtl="0">
              <a:spcBef>
                <a:spcPts val="0"/>
              </a:spcBef>
              <a:spcAft>
                <a:spcPts val="0"/>
              </a:spcAft>
              <a:buNone/>
            </a:pPr>
            <a:r>
              <a:rPr lang="en-US" altLang="zh-CN" sz="2400" b="0" i="0" u="none" strike="noStrike" cap="none">
                <a:solidFill>
                  <a:schemeClr val="tx1">
                    <a:lumMod val="75000"/>
                    <a:lumOff val="25000"/>
                  </a:schemeClr>
                </a:solidFill>
                <a:cs typeface="+mn-ea"/>
                <a:sym typeface="+mn-lt"/>
              </a:rPr>
              <a:t>flask+pycharm+jinjia2+javascript</a:t>
            </a:r>
            <a:endParaRPr lang="en-US" altLang="zh-CN" sz="2400" b="0" i="0" u="none" strike="noStrike" cap="none">
              <a:solidFill>
                <a:schemeClr val="tx1">
                  <a:lumMod val="75000"/>
                  <a:lumOff val="25000"/>
                </a:schemeClr>
              </a:solidFill>
              <a:cs typeface="+mn-ea"/>
              <a:sym typeface="+mn-lt"/>
            </a:endParaRPr>
          </a:p>
          <a:p>
            <a:pPr marL="0" marR="0" lvl="0" indent="0" algn="l" rtl="0">
              <a:spcBef>
                <a:spcPts val="0"/>
              </a:spcBef>
              <a:spcAft>
                <a:spcPts val="0"/>
              </a:spcAft>
              <a:buNone/>
            </a:pPr>
            <a:r>
              <a:rPr lang="zh-CN" altLang="en-US" sz="2400" b="0" i="0" u="none" strike="noStrike" cap="none">
                <a:solidFill>
                  <a:schemeClr val="tx1">
                    <a:lumMod val="75000"/>
                    <a:lumOff val="25000"/>
                  </a:schemeClr>
                </a:solidFill>
                <a:cs typeface="+mn-ea"/>
                <a:sym typeface="+mn-lt"/>
              </a:rPr>
              <a:t>目前已实现部分</a:t>
            </a:r>
            <a:r>
              <a:rPr lang="zh-CN" altLang="en-US" sz="2400" b="0" i="0" u="none" strike="noStrike" cap="none">
                <a:solidFill>
                  <a:schemeClr val="tx1">
                    <a:lumMod val="75000"/>
                    <a:lumOff val="25000"/>
                  </a:schemeClr>
                </a:solidFill>
                <a:cs typeface="+mn-ea"/>
                <a:sym typeface="+mn-lt"/>
              </a:rPr>
              <a:t>功能</a:t>
            </a:r>
            <a:endParaRPr lang="zh-CN" altLang="en-US" sz="2400" b="0" i="0" u="none" strike="noStrike" cap="none">
              <a:solidFill>
                <a:schemeClr val="tx1">
                  <a:lumMod val="75000"/>
                  <a:lumOff val="25000"/>
                </a:schemeClr>
              </a:solidFill>
              <a:cs typeface="+mn-ea"/>
              <a:sym typeface="+mn-lt"/>
            </a:endParaRPr>
          </a:p>
          <a:p>
            <a:pPr marL="0" marR="0" lvl="0" indent="0" algn="l" rtl="0">
              <a:spcBef>
                <a:spcPts val="0"/>
              </a:spcBef>
              <a:spcAft>
                <a:spcPts val="0"/>
              </a:spcAft>
              <a:buNone/>
            </a:pPr>
            <a:r>
              <a:rPr lang="zh-CN" altLang="en-US" sz="2400" b="0" i="0" u="none" strike="noStrike" cap="none">
                <a:solidFill>
                  <a:schemeClr val="tx1">
                    <a:lumMod val="75000"/>
                    <a:lumOff val="25000"/>
                  </a:schemeClr>
                </a:solidFill>
                <a:cs typeface="+mn-ea"/>
                <a:sym typeface="+mn-lt"/>
              </a:rPr>
              <a:t>后续功能在</a:t>
            </a:r>
            <a:r>
              <a:rPr lang="zh-CN" altLang="en-US" sz="2400" b="0" i="0" u="none" strike="noStrike" cap="none">
                <a:solidFill>
                  <a:schemeClr val="tx1">
                    <a:lumMod val="75000"/>
                    <a:lumOff val="25000"/>
                  </a:schemeClr>
                </a:solidFill>
                <a:cs typeface="+mn-ea"/>
                <a:sym typeface="+mn-lt"/>
              </a:rPr>
              <a:t>逐步实现中</a:t>
            </a:r>
            <a:endParaRPr lang="zh-CN" altLang="en-US" sz="2400" b="0" i="0" u="none" strike="noStrike" cap="none">
              <a:solidFill>
                <a:schemeClr val="tx1">
                  <a:lumMod val="75000"/>
                  <a:lumOff val="25000"/>
                </a:schemeClr>
              </a:solidFill>
              <a:cs typeface="+mn-ea"/>
              <a:sym typeface="+mn-lt"/>
            </a:endParaRPr>
          </a:p>
        </p:txBody>
      </p:sp>
      <p:pic>
        <p:nvPicPr>
          <p:cNvPr id="17" name="图片 16" descr="PC"/>
          <p:cNvPicPr>
            <a:picLocks noChangeAspect="1"/>
          </p:cNvPicPr>
          <p:nvPr>
            <p:custDataLst>
              <p:tags r:id="rId1"/>
            </p:custDataLst>
          </p:nvPr>
        </p:nvPicPr>
        <p:blipFill>
          <a:blip r:embed="rId2"/>
          <a:stretch>
            <a:fillRect/>
          </a:stretch>
        </p:blipFill>
        <p:spPr>
          <a:xfrm>
            <a:off x="0" y="-1905"/>
            <a:ext cx="6471920" cy="3526790"/>
          </a:xfrm>
          <a:prstGeom prst="roundRect">
            <a:avLst/>
          </a:prstGeom>
        </p:spPr>
      </p:pic>
      <p:pic>
        <p:nvPicPr>
          <p:cNvPr id="18" name="图片 17" descr="程序1"/>
          <p:cNvPicPr>
            <a:picLocks noChangeAspect="1"/>
          </p:cNvPicPr>
          <p:nvPr/>
        </p:nvPicPr>
        <p:blipFill>
          <a:blip r:embed="rId3"/>
          <a:stretch>
            <a:fillRect/>
          </a:stretch>
        </p:blipFill>
        <p:spPr>
          <a:xfrm>
            <a:off x="0" y="3524885"/>
            <a:ext cx="3342005" cy="3343275"/>
          </a:xfrm>
          <a:prstGeom prst="roundRect">
            <a:avLst/>
          </a:prstGeom>
        </p:spPr>
      </p:pic>
      <p:pic>
        <p:nvPicPr>
          <p:cNvPr id="20" name="图片 19" descr="PC4"/>
          <p:cNvPicPr>
            <a:picLocks noChangeAspect="1"/>
          </p:cNvPicPr>
          <p:nvPr/>
        </p:nvPicPr>
        <p:blipFill>
          <a:blip r:embed="rId4"/>
          <a:srcRect b="5768"/>
          <a:stretch>
            <a:fillRect/>
          </a:stretch>
        </p:blipFill>
        <p:spPr>
          <a:xfrm>
            <a:off x="6471920" y="3524885"/>
            <a:ext cx="5727700" cy="3333115"/>
          </a:xfrm>
          <a:prstGeom prst="roundRect">
            <a:avLst/>
          </a:prstGeom>
        </p:spPr>
      </p:pic>
      <p:pic>
        <p:nvPicPr>
          <p:cNvPr id="21" name="图片 20" descr="程序2"/>
          <p:cNvPicPr>
            <a:picLocks noChangeAspect="1"/>
          </p:cNvPicPr>
          <p:nvPr/>
        </p:nvPicPr>
        <p:blipFill>
          <a:blip r:embed="rId5"/>
          <a:srcRect r="36489"/>
          <a:stretch>
            <a:fillRect/>
          </a:stretch>
        </p:blipFill>
        <p:spPr>
          <a:xfrm>
            <a:off x="3227070" y="3524885"/>
            <a:ext cx="3255010" cy="3332480"/>
          </a:xfrm>
          <a:prstGeom prst="round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tx1"/>
              </a:solidFill>
              <a:cs typeface="+mn-ea"/>
              <a:sym typeface="+mn-lt"/>
            </a:endParaRPr>
          </a:p>
        </p:txBody>
      </p:sp>
      <p:sp>
        <p:nvSpPr>
          <p:cNvPr id="12" name="深度视觉·原创设计 https://www.docer.com/works?userid=22383862"/>
          <p:cNvSpPr>
            <a:spLocks noChangeAspect="1"/>
          </p:cNvSpPr>
          <p:nvPr/>
        </p:nvSpPr>
        <p:spPr>
          <a:xfrm>
            <a:off x="9944100" y="-1567"/>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深度视觉·原创设计 https://www.docer.com/works?userid=22383862"/>
          <p:cNvSpPr>
            <a:spLocks noChangeAspect="1"/>
          </p:cNvSpPr>
          <p:nvPr/>
        </p:nvSpPr>
        <p:spPr>
          <a:xfrm>
            <a:off x="828745" y="650126"/>
            <a:ext cx="659092" cy="659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1" name="深度视觉·原创设计 https://www.docer.com/works?userid=22383862"/>
          <p:cNvSpPr/>
          <p:nvPr/>
        </p:nvSpPr>
        <p:spPr>
          <a:xfrm>
            <a:off x="5606145" y="3259733"/>
            <a:ext cx="4403381" cy="127973"/>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8" name="深度视觉·原创设计 https://www.docer.com/works?userid=22383862"/>
          <p:cNvSpPr/>
          <p:nvPr/>
        </p:nvSpPr>
        <p:spPr>
          <a:xfrm>
            <a:off x="2374990" y="2532610"/>
            <a:ext cx="1499586" cy="14995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cs typeface="+mn-ea"/>
                <a:sym typeface="+mn-lt"/>
              </a:rPr>
              <a:t>1</a:t>
            </a:r>
            <a:endParaRPr lang="zh-CN" altLang="en-US" sz="6000" b="1" dirty="0">
              <a:cs typeface="+mn-ea"/>
              <a:sym typeface="+mn-lt"/>
            </a:endParaRPr>
          </a:p>
        </p:txBody>
      </p:sp>
      <p:sp>
        <p:nvSpPr>
          <p:cNvPr id="19" name="深度视觉·原创设计 https://www.docer.com/works?userid=22383862"/>
          <p:cNvSpPr/>
          <p:nvPr/>
        </p:nvSpPr>
        <p:spPr>
          <a:xfrm rot="5400000">
            <a:off x="4471485" y="3167944"/>
            <a:ext cx="690036" cy="14510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0" name="深度视觉·原创设计 https://www.docer.com/works?userid=22383862"/>
          <p:cNvSpPr txBox="1"/>
          <p:nvPr/>
        </p:nvSpPr>
        <p:spPr>
          <a:xfrm>
            <a:off x="5636407" y="2723370"/>
            <a:ext cx="3493264" cy="707886"/>
          </a:xfrm>
          <a:prstGeom prst="rect">
            <a:avLst/>
          </a:prstGeom>
          <a:noFill/>
        </p:spPr>
        <p:txBody>
          <a:bodyPr wrap="none" rtlCol="0">
            <a:spAutoFit/>
          </a:bodyPr>
          <a:lstStyle/>
          <a:p>
            <a:r>
              <a:rPr lang="zh-CN" altLang="en-US" sz="4000" b="1" i="1" spc="300">
                <a:solidFill>
                  <a:srgbClr val="3B3B3B"/>
                </a:solidFill>
                <a:cs typeface="+mn-ea"/>
                <a:sym typeface="+mn-lt"/>
              </a:rPr>
              <a:t>整体运营思路</a:t>
            </a:r>
            <a:endParaRPr lang="zh-CN" altLang="en-US" sz="4000" b="1" i="1" spc="300" dirty="0">
              <a:solidFill>
                <a:srgbClr val="3B3B3B"/>
              </a:solidFill>
              <a:cs typeface="+mn-ea"/>
              <a:sym typeface="+mn-lt"/>
            </a:endParaRPr>
          </a:p>
        </p:txBody>
      </p:sp>
      <p:sp>
        <p:nvSpPr>
          <p:cNvPr id="21" name="深度视觉·原创设计 https://www.docer.com/works?userid=22383862"/>
          <p:cNvSpPr txBox="1"/>
          <p:nvPr/>
        </p:nvSpPr>
        <p:spPr>
          <a:xfrm>
            <a:off x="5606145" y="3585515"/>
            <a:ext cx="4411785" cy="338554"/>
          </a:xfrm>
          <a:prstGeom prst="rect">
            <a:avLst/>
          </a:prstGeom>
          <a:noFill/>
        </p:spPr>
        <p:txBody>
          <a:bodyPr wrap="none" rtlCol="0">
            <a:spAutoFit/>
          </a:bodyPr>
          <a:lstStyle/>
          <a:p>
            <a:r>
              <a:rPr lang="en-US" altLang="zh-CN" sz="1600" i="1" spc="300" dirty="0">
                <a:solidFill>
                  <a:schemeClr val="tx1">
                    <a:lumMod val="85000"/>
                    <a:lumOff val="15000"/>
                    <a:alpha val="40000"/>
                  </a:schemeClr>
                </a:solidFill>
                <a:cs typeface="+mn-ea"/>
                <a:sym typeface="+mn-lt"/>
              </a:rPr>
              <a:t>Review of work contents details</a:t>
            </a:r>
            <a:endParaRPr lang="zh-CN" altLang="en-US" sz="1600" i="1" spc="300" dirty="0">
              <a:solidFill>
                <a:schemeClr val="tx1">
                  <a:lumMod val="85000"/>
                  <a:lumOff val="15000"/>
                  <a:alpha val="40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深度视觉·原创设计 https://www.docer.com/works?userid=22383862"/>
          <p:cNvSpPr>
            <a:spLocks noChangeAspect="1"/>
          </p:cNvSpPr>
          <p:nvPr/>
        </p:nvSpPr>
        <p:spPr>
          <a:xfrm>
            <a:off x="535543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4"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5"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6" name="深度视觉·原创设计 https://www.docer.com/works?userid=22383862"/>
          <p:cNvSpPr txBox="1"/>
          <p:nvPr/>
        </p:nvSpPr>
        <p:spPr>
          <a:xfrm>
            <a:off x="9107132" y="360184"/>
            <a:ext cx="1718310"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组织</a:t>
            </a:r>
            <a:r>
              <a:rPr lang="en-US" altLang="zh-CN" sz="2800" b="1" i="1" spc="300" dirty="0">
                <a:solidFill>
                  <a:srgbClr val="3B3B3B"/>
                </a:solidFill>
                <a:cs typeface="+mn-ea"/>
                <a:sym typeface="+mn-lt"/>
              </a:rPr>
              <a:t> -</a:t>
            </a:r>
            <a:endParaRPr lang="zh-CN" altLang="en-US" sz="2800" b="1" i="1" spc="300" dirty="0">
              <a:solidFill>
                <a:srgbClr val="3B3B3B"/>
              </a:solidFill>
              <a:cs typeface="+mn-ea"/>
              <a:sym typeface="+mn-lt"/>
            </a:endParaRPr>
          </a:p>
        </p:txBody>
      </p:sp>
      <p:sp>
        <p:nvSpPr>
          <p:cNvPr id="3" name="深度视觉·原创设计 https://www.docer.com/works?userid=22383862"/>
          <p:cNvSpPr>
            <a:spLocks noChangeArrowheads="1"/>
          </p:cNvSpPr>
          <p:nvPr/>
        </p:nvSpPr>
        <p:spPr bwMode="auto">
          <a:xfrm>
            <a:off x="4696881" y="4258153"/>
            <a:ext cx="368314" cy="323590"/>
          </a:xfrm>
          <a:custGeom>
            <a:avLst/>
            <a:gdLst>
              <a:gd name="T0" fmla="*/ 221804 w 498"/>
              <a:gd name="T1" fmla="*/ 194813 h 435"/>
              <a:gd name="T2" fmla="*/ 221804 w 498"/>
              <a:gd name="T3" fmla="*/ 194813 h 435"/>
              <a:gd name="T4" fmla="*/ 217341 w 498"/>
              <a:gd name="T5" fmla="*/ 147232 h 435"/>
              <a:gd name="T6" fmla="*/ 189671 w 498"/>
              <a:gd name="T7" fmla="*/ 131521 h 435"/>
              <a:gd name="T8" fmla="*/ 166018 w 498"/>
              <a:gd name="T9" fmla="*/ 103691 h 435"/>
              <a:gd name="T10" fmla="*/ 174051 w 498"/>
              <a:gd name="T11" fmla="*/ 87980 h 435"/>
              <a:gd name="T12" fmla="*/ 182084 w 498"/>
              <a:gd name="T13" fmla="*/ 71372 h 435"/>
              <a:gd name="T14" fmla="*/ 178068 w 498"/>
              <a:gd name="T15" fmla="*/ 67781 h 435"/>
              <a:gd name="T16" fmla="*/ 182084 w 498"/>
              <a:gd name="T17" fmla="*/ 51621 h 435"/>
              <a:gd name="T18" fmla="*/ 154415 w 498"/>
              <a:gd name="T19" fmla="*/ 27830 h 435"/>
              <a:gd name="T20" fmla="*/ 126745 w 498"/>
              <a:gd name="T21" fmla="*/ 51621 h 435"/>
              <a:gd name="T22" fmla="*/ 130762 w 498"/>
              <a:gd name="T23" fmla="*/ 67781 h 435"/>
              <a:gd name="T24" fmla="*/ 126745 w 498"/>
              <a:gd name="T25" fmla="*/ 71372 h 435"/>
              <a:gd name="T26" fmla="*/ 134778 w 498"/>
              <a:gd name="T27" fmla="*/ 87980 h 435"/>
              <a:gd name="T28" fmla="*/ 138795 w 498"/>
              <a:gd name="T29" fmla="*/ 103691 h 435"/>
              <a:gd name="T30" fmla="*/ 130762 w 498"/>
              <a:gd name="T31" fmla="*/ 123441 h 435"/>
              <a:gd name="T32" fmla="*/ 170035 w 498"/>
              <a:gd name="T33" fmla="*/ 163392 h 435"/>
              <a:gd name="T34" fmla="*/ 170035 w 498"/>
              <a:gd name="T35" fmla="*/ 194813 h 435"/>
              <a:gd name="T36" fmla="*/ 221804 w 498"/>
              <a:gd name="T37" fmla="*/ 194813 h 435"/>
              <a:gd name="T38" fmla="*/ 115142 w 498"/>
              <a:gd name="T39" fmla="*/ 135561 h 435"/>
              <a:gd name="T40" fmla="*/ 115142 w 498"/>
              <a:gd name="T41" fmla="*/ 135561 h 435"/>
              <a:gd name="T42" fmla="*/ 83455 w 498"/>
              <a:gd name="T43" fmla="*/ 103691 h 435"/>
              <a:gd name="T44" fmla="*/ 95059 w 498"/>
              <a:gd name="T45" fmla="*/ 75412 h 435"/>
              <a:gd name="T46" fmla="*/ 103092 w 498"/>
              <a:gd name="T47" fmla="*/ 59701 h 435"/>
              <a:gd name="T48" fmla="*/ 99075 w 498"/>
              <a:gd name="T49" fmla="*/ 51621 h 435"/>
              <a:gd name="T50" fmla="*/ 103092 w 498"/>
              <a:gd name="T51" fmla="*/ 31870 h 435"/>
              <a:gd name="T52" fmla="*/ 67389 w 498"/>
              <a:gd name="T53" fmla="*/ 0 h 435"/>
              <a:gd name="T54" fmla="*/ 31686 w 498"/>
              <a:gd name="T55" fmla="*/ 31870 h 435"/>
              <a:gd name="T56" fmla="*/ 31686 w 498"/>
              <a:gd name="T57" fmla="*/ 51621 h 435"/>
              <a:gd name="T58" fmla="*/ 31686 w 498"/>
              <a:gd name="T59" fmla="*/ 59701 h 435"/>
              <a:gd name="T60" fmla="*/ 39719 w 498"/>
              <a:gd name="T61" fmla="*/ 75412 h 435"/>
              <a:gd name="T62" fmla="*/ 47753 w 498"/>
              <a:gd name="T63" fmla="*/ 103691 h 435"/>
              <a:gd name="T64" fmla="*/ 20083 w 498"/>
              <a:gd name="T65" fmla="*/ 135561 h 435"/>
              <a:gd name="T66" fmla="*/ 0 w 498"/>
              <a:gd name="T67" fmla="*/ 155312 h 435"/>
              <a:gd name="T68" fmla="*/ 0 w 498"/>
              <a:gd name="T69" fmla="*/ 194813 h 435"/>
              <a:gd name="T70" fmla="*/ 154415 w 498"/>
              <a:gd name="T71" fmla="*/ 194813 h 435"/>
              <a:gd name="T72" fmla="*/ 154415 w 498"/>
              <a:gd name="T73" fmla="*/ 163392 h 435"/>
              <a:gd name="T74" fmla="*/ 115142 w 498"/>
              <a:gd name="T75" fmla="*/ 135561 h 4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bg1"/>
          </a:solidFill>
          <a:ln>
            <a:noFill/>
          </a:ln>
          <a:effectLst/>
        </p:spPr>
        <p:txBody>
          <a:bodyPr wrap="none" lIns="34290" tIns="17145" rIns="34290" bIns="17145" anchor="ctr"/>
          <a:lstStyle/>
          <a:p>
            <a:endParaRPr lang="en-US" dirty="0">
              <a:cs typeface="+mn-ea"/>
              <a:sym typeface="+mn-lt"/>
            </a:endParaRPr>
          </a:p>
        </p:txBody>
      </p:sp>
      <p:pic>
        <p:nvPicPr>
          <p:cNvPr id="2" name="图片 1"/>
          <p:cNvPicPr>
            <a:picLocks noChangeAspect="1"/>
          </p:cNvPicPr>
          <p:nvPr/>
        </p:nvPicPr>
        <p:blipFill>
          <a:blip r:embed="rId1"/>
          <a:stretch>
            <a:fillRect/>
          </a:stretch>
        </p:blipFill>
        <p:spPr>
          <a:xfrm>
            <a:off x="1057275" y="882015"/>
            <a:ext cx="3391535" cy="2570480"/>
          </a:xfrm>
          <a:prstGeom prst="roundRect">
            <a:avLst/>
          </a:prstGeom>
        </p:spPr>
      </p:pic>
      <p:pic>
        <p:nvPicPr>
          <p:cNvPr id="5" name="图片 4"/>
          <p:cNvPicPr>
            <a:picLocks noChangeAspect="1"/>
          </p:cNvPicPr>
          <p:nvPr/>
        </p:nvPicPr>
        <p:blipFill>
          <a:blip r:embed="rId2"/>
          <a:stretch>
            <a:fillRect/>
          </a:stretch>
        </p:blipFill>
        <p:spPr>
          <a:xfrm>
            <a:off x="1057275" y="3452495"/>
            <a:ext cx="3391535" cy="2585085"/>
          </a:xfrm>
          <a:prstGeom prst="roundRect">
            <a:avLst/>
          </a:prstGeom>
        </p:spPr>
      </p:pic>
      <p:pic>
        <p:nvPicPr>
          <p:cNvPr id="6" name="图片 5"/>
          <p:cNvPicPr>
            <a:picLocks noChangeAspect="1"/>
          </p:cNvPicPr>
          <p:nvPr/>
        </p:nvPicPr>
        <p:blipFill>
          <a:blip r:embed="rId3"/>
          <a:stretch>
            <a:fillRect/>
          </a:stretch>
        </p:blipFill>
        <p:spPr>
          <a:xfrm>
            <a:off x="4448810" y="3453765"/>
            <a:ext cx="3427730" cy="2571750"/>
          </a:xfrm>
          <a:prstGeom prst="roundRect">
            <a:avLst/>
          </a:prstGeom>
        </p:spPr>
      </p:pic>
      <p:pic>
        <p:nvPicPr>
          <p:cNvPr id="7" name="图片 6"/>
          <p:cNvPicPr>
            <a:picLocks noChangeAspect="1"/>
          </p:cNvPicPr>
          <p:nvPr/>
        </p:nvPicPr>
        <p:blipFill>
          <a:blip r:embed="rId4"/>
          <a:stretch>
            <a:fillRect/>
          </a:stretch>
        </p:blipFill>
        <p:spPr>
          <a:xfrm>
            <a:off x="4448810" y="881380"/>
            <a:ext cx="3427730" cy="2571115"/>
          </a:xfrm>
          <a:prstGeom prst="roundRect">
            <a:avLst/>
          </a:prstGeom>
        </p:spPr>
      </p:pic>
      <p:pic>
        <p:nvPicPr>
          <p:cNvPr id="8" name="图片 7"/>
          <p:cNvPicPr>
            <a:picLocks noChangeAspect="1"/>
          </p:cNvPicPr>
          <p:nvPr/>
        </p:nvPicPr>
        <p:blipFill>
          <a:blip r:embed="rId5"/>
          <a:stretch>
            <a:fillRect/>
          </a:stretch>
        </p:blipFill>
        <p:spPr>
          <a:xfrm>
            <a:off x="7876540" y="881380"/>
            <a:ext cx="3469640" cy="2571750"/>
          </a:xfrm>
          <a:prstGeom prst="roundRect">
            <a:avLst/>
          </a:prstGeom>
        </p:spPr>
      </p:pic>
      <p:pic>
        <p:nvPicPr>
          <p:cNvPr id="9" name="图片 8"/>
          <p:cNvPicPr>
            <a:picLocks noChangeAspect="1"/>
          </p:cNvPicPr>
          <p:nvPr/>
        </p:nvPicPr>
        <p:blipFill>
          <a:blip r:embed="rId6"/>
          <a:srcRect l="14166"/>
          <a:stretch>
            <a:fillRect/>
          </a:stretch>
        </p:blipFill>
        <p:spPr>
          <a:xfrm>
            <a:off x="7876540" y="3453765"/>
            <a:ext cx="3465195" cy="2605405"/>
          </a:xfrm>
          <a:prstGeom prst="round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tx1"/>
              </a:solidFill>
              <a:cs typeface="+mn-ea"/>
              <a:sym typeface="+mn-lt"/>
            </a:endParaRPr>
          </a:p>
        </p:txBody>
      </p:sp>
      <p:sp>
        <p:nvSpPr>
          <p:cNvPr id="5" name="深度视觉·原创设计 https://www.docer.com/works?userid=22383862"/>
          <p:cNvSpPr>
            <a:spLocks noChangeAspect="1"/>
          </p:cNvSpPr>
          <p:nvPr/>
        </p:nvSpPr>
        <p:spPr>
          <a:xfrm>
            <a:off x="828745" y="650126"/>
            <a:ext cx="659092" cy="659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1" name="深度视觉·原创设计 https://www.docer.com/works?userid=22383862"/>
          <p:cNvSpPr/>
          <p:nvPr/>
        </p:nvSpPr>
        <p:spPr>
          <a:xfrm>
            <a:off x="7547975" y="1172488"/>
            <a:ext cx="4403381" cy="127973"/>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0" name="深度视觉·原创设计 https://www.docer.com/works?userid=22383862"/>
          <p:cNvSpPr txBox="1"/>
          <p:nvPr/>
        </p:nvSpPr>
        <p:spPr>
          <a:xfrm>
            <a:off x="8018292" y="408795"/>
            <a:ext cx="3463290" cy="706755"/>
          </a:xfrm>
          <a:prstGeom prst="rect">
            <a:avLst/>
          </a:prstGeom>
          <a:noFill/>
        </p:spPr>
        <p:txBody>
          <a:bodyPr wrap="none" rtlCol="0">
            <a:spAutoFit/>
          </a:bodyPr>
          <a:lstStyle/>
          <a:p>
            <a:r>
              <a:rPr lang="zh-CN" altLang="en-US" sz="4000" b="1" i="1" spc="300" dirty="0">
                <a:solidFill>
                  <a:srgbClr val="3B3B3B"/>
                </a:solidFill>
                <a:cs typeface="+mn-ea"/>
                <a:sym typeface="+mn-lt"/>
              </a:rPr>
              <a:t>插播</a:t>
            </a:r>
            <a:r>
              <a:rPr lang="zh-CN" altLang="en-US" sz="4000" b="1" i="1" spc="300" dirty="0">
                <a:solidFill>
                  <a:srgbClr val="3B3B3B"/>
                </a:solidFill>
                <a:cs typeface="+mn-ea"/>
                <a:sym typeface="+mn-lt"/>
              </a:rPr>
              <a:t>一条广告</a:t>
            </a:r>
            <a:endParaRPr lang="zh-CN" altLang="en-US" sz="4000" b="1" i="1" spc="300" dirty="0">
              <a:solidFill>
                <a:srgbClr val="3B3B3B"/>
              </a:solidFill>
              <a:cs typeface="+mn-ea"/>
              <a:sym typeface="+mn-lt"/>
            </a:endParaRPr>
          </a:p>
        </p:txBody>
      </p:sp>
      <p:grpSp>
        <p:nvGrpSpPr>
          <p:cNvPr id="13" name="组合 12"/>
          <p:cNvGrpSpPr/>
          <p:nvPr/>
        </p:nvGrpSpPr>
        <p:grpSpPr>
          <a:xfrm>
            <a:off x="7743190" y="1473200"/>
            <a:ext cx="4013200" cy="4923790"/>
            <a:chOff x="12194" y="2320"/>
            <a:chExt cx="6320" cy="7754"/>
          </a:xfrm>
        </p:grpSpPr>
        <p:pic>
          <p:nvPicPr>
            <p:cNvPr id="2" name="图片 1" descr="招募"/>
            <p:cNvPicPr>
              <a:picLocks noChangeAspect="1"/>
            </p:cNvPicPr>
            <p:nvPr/>
          </p:nvPicPr>
          <p:blipFill>
            <a:blip r:embed="rId1"/>
            <a:stretch>
              <a:fillRect/>
            </a:stretch>
          </p:blipFill>
          <p:spPr>
            <a:xfrm>
              <a:off x="12194" y="2320"/>
              <a:ext cx="6321" cy="7754"/>
            </a:xfrm>
            <a:prstGeom prst="rect">
              <a:avLst/>
            </a:prstGeom>
          </p:spPr>
        </p:pic>
        <p:pic>
          <p:nvPicPr>
            <p:cNvPr id="3" name="图片 2" descr="微信图片_20231028192239"/>
            <p:cNvPicPr>
              <a:picLocks noChangeAspect="1"/>
            </p:cNvPicPr>
            <p:nvPr/>
          </p:nvPicPr>
          <p:blipFill>
            <a:blip r:embed="rId2"/>
            <a:stretch>
              <a:fillRect/>
            </a:stretch>
          </p:blipFill>
          <p:spPr>
            <a:xfrm>
              <a:off x="14482" y="2538"/>
              <a:ext cx="1428" cy="1322"/>
            </a:xfrm>
            <a:prstGeom prst="roundRect">
              <a:avLst/>
            </a:prstGeom>
          </p:spPr>
        </p:pic>
      </p:grpSp>
      <p:sp>
        <p:nvSpPr>
          <p:cNvPr id="4" name="文本框 3"/>
          <p:cNvSpPr txBox="1"/>
          <p:nvPr/>
        </p:nvSpPr>
        <p:spPr>
          <a:xfrm>
            <a:off x="3752850" y="684530"/>
            <a:ext cx="3188335" cy="3969385"/>
          </a:xfrm>
          <a:prstGeom prst="rect">
            <a:avLst/>
          </a:prstGeom>
          <a:noFill/>
        </p:spPr>
        <p:txBody>
          <a:bodyPr wrap="square" rtlCol="0">
            <a:spAutoFit/>
          </a:bodyPr>
          <a:p>
            <a:r>
              <a:rPr lang="zh-CN" altLang="en-US" sz="2400" b="1" i="1">
                <a:solidFill>
                  <a:schemeClr val="accent1"/>
                </a:solidFill>
                <a:effectLst>
                  <a:outerShdw blurRad="38100" dist="25400" dir="5400000" algn="ctr" rotWithShape="0">
                    <a:srgbClr val="6E747A">
                      <a:alpha val="43000"/>
                    </a:srgbClr>
                  </a:outerShdw>
                </a:effectLst>
              </a:rPr>
              <a:t>不论你会</a:t>
            </a:r>
            <a:endParaRPr lang="zh-CN" altLang="en-US" sz="2400" b="1" i="1">
              <a:solidFill>
                <a:schemeClr val="accent1"/>
              </a:solidFill>
              <a:effectLst>
                <a:outerShdw blurRad="38100" dist="25400" dir="5400000" algn="ctr" rotWithShape="0">
                  <a:srgbClr val="6E747A">
                    <a:alpha val="43000"/>
                  </a:srgbClr>
                </a:outerShdw>
              </a:effectLst>
            </a:endParaRPr>
          </a:p>
          <a:p>
            <a:r>
              <a:rPr lang="en-US" altLang="zh-CN"/>
              <a:t>   </a:t>
            </a:r>
            <a:r>
              <a:rPr lang="zh-CN" altLang="en-US"/>
              <a:t>编程</a:t>
            </a:r>
            <a:endParaRPr lang="zh-CN" altLang="en-US"/>
          </a:p>
          <a:p>
            <a:endParaRPr lang="zh-CN" altLang="en-US"/>
          </a:p>
          <a:p>
            <a:r>
              <a:rPr lang="en-US" altLang="zh-CN"/>
              <a:t>        </a:t>
            </a:r>
            <a:r>
              <a:rPr lang="zh-CN" altLang="en-US"/>
              <a:t>赛事编排</a:t>
            </a:r>
            <a:endParaRPr lang="zh-CN" altLang="en-US"/>
          </a:p>
          <a:p>
            <a:endParaRPr lang="zh-CN" altLang="en-US"/>
          </a:p>
          <a:p>
            <a:r>
              <a:rPr lang="en-US" altLang="zh-CN"/>
              <a:t>                  </a:t>
            </a:r>
            <a:r>
              <a:rPr lang="zh-CN" altLang="en-US"/>
              <a:t>设计</a:t>
            </a:r>
            <a:endParaRPr lang="zh-CN" altLang="en-US"/>
          </a:p>
          <a:p>
            <a:endParaRPr lang="zh-CN" altLang="en-US"/>
          </a:p>
          <a:p>
            <a:r>
              <a:rPr lang="zh-CN" altLang="en-US" sz="2400" b="1" i="1">
                <a:solidFill>
                  <a:schemeClr val="accent1"/>
                </a:solidFill>
                <a:effectLst>
                  <a:outerShdw blurRad="38100" dist="25400" dir="5400000" algn="ctr" rotWithShape="0">
                    <a:srgbClr val="6E747A">
                      <a:alpha val="43000"/>
                    </a:srgbClr>
                  </a:outerShdw>
                </a:effectLst>
              </a:rPr>
              <a:t>不论你来自哪个专业</a:t>
            </a:r>
            <a:endParaRPr lang="zh-CN" altLang="en-US"/>
          </a:p>
          <a:p>
            <a:endParaRPr lang="zh-CN" altLang="en-US"/>
          </a:p>
          <a:p>
            <a:r>
              <a:rPr lang="zh-CN" altLang="en-US"/>
              <a:t>只要你</a:t>
            </a:r>
            <a:endParaRPr lang="zh-CN" altLang="en-US"/>
          </a:p>
          <a:p>
            <a:r>
              <a:rPr lang="en-US" altLang="zh-CN"/>
              <a:t>     </a:t>
            </a:r>
            <a:r>
              <a:rPr lang="zh-CN" altLang="en-US" sz="2400" b="1" i="1">
                <a:solidFill>
                  <a:srgbClr val="FF0000"/>
                </a:solidFill>
              </a:rPr>
              <a:t>热爱乒乓球</a:t>
            </a:r>
            <a:endParaRPr lang="zh-CN" altLang="en-US" sz="2400" b="1" i="1">
              <a:solidFill>
                <a:srgbClr val="FF0000"/>
              </a:solidFill>
            </a:endParaRPr>
          </a:p>
          <a:p>
            <a:endParaRPr lang="zh-CN" altLang="en-US"/>
          </a:p>
          <a:p>
            <a:r>
              <a:rPr lang="zh-CN" altLang="en-US"/>
              <a:t>欢迎</a:t>
            </a:r>
            <a:r>
              <a:rPr lang="zh-CN" altLang="en-US"/>
              <a:t>加入我们</a:t>
            </a:r>
            <a:endParaRPr lang="zh-CN" altLang="en-US"/>
          </a:p>
        </p:txBody>
      </p:sp>
      <p:sp>
        <p:nvSpPr>
          <p:cNvPr id="7" name="文本框 6"/>
          <p:cNvSpPr txBox="1"/>
          <p:nvPr/>
        </p:nvSpPr>
        <p:spPr>
          <a:xfrm>
            <a:off x="2922905" y="4943475"/>
            <a:ext cx="4064000" cy="1106805"/>
          </a:xfrm>
          <a:prstGeom prst="rect">
            <a:avLst/>
          </a:prstGeom>
          <a:noFill/>
        </p:spPr>
        <p:txBody>
          <a:bodyPr wrap="square" rtlCol="0">
            <a:spAutoFit/>
          </a:bodyPr>
          <a:p>
            <a:r>
              <a:rPr lang="zh-CN" altLang="en-US"/>
              <a:t>关注公众号</a:t>
            </a:r>
            <a:r>
              <a:rPr lang="en-US" altLang="zh-CN" sz="2400" b="1" i="1">
                <a:solidFill>
                  <a:schemeClr val="accent1"/>
                </a:solidFill>
                <a:effectLst>
                  <a:outerShdw blurRad="38100" dist="25400" dir="5400000" algn="ctr" rotWithShape="0">
                    <a:srgbClr val="6E747A">
                      <a:alpha val="43000"/>
                    </a:srgbClr>
                  </a:outerShdw>
                </a:effectLst>
              </a:rPr>
              <a:t>“TJ</a:t>
            </a:r>
            <a:r>
              <a:rPr lang="zh-CN" altLang="en-US" sz="2400" b="1" i="1">
                <a:solidFill>
                  <a:schemeClr val="accent1"/>
                </a:solidFill>
                <a:effectLst>
                  <a:outerShdw blurRad="38100" dist="25400" dir="5400000" algn="ctr" rotWithShape="0">
                    <a:srgbClr val="6E747A">
                      <a:alpha val="43000"/>
                    </a:srgbClr>
                  </a:outerShdw>
                </a:effectLst>
              </a:rPr>
              <a:t>乒小协</a:t>
            </a:r>
            <a:r>
              <a:rPr lang="en-US" altLang="zh-CN" sz="2400" b="1" i="1">
                <a:solidFill>
                  <a:schemeClr val="accent1"/>
                </a:solidFill>
                <a:effectLst>
                  <a:outerShdw blurRad="38100" dist="25400" dir="5400000" algn="ctr" rotWithShape="0">
                    <a:srgbClr val="6E747A">
                      <a:alpha val="43000"/>
                    </a:srgbClr>
                  </a:outerShdw>
                </a:effectLst>
              </a:rPr>
              <a:t>”</a:t>
            </a:r>
            <a:endParaRPr lang="en-US" altLang="zh-CN" sz="2400" b="1" i="1">
              <a:solidFill>
                <a:schemeClr val="accent1"/>
              </a:solidFill>
              <a:effectLst>
                <a:outerShdw blurRad="38100" dist="25400" dir="5400000" algn="ctr" rotWithShape="0">
                  <a:srgbClr val="6E747A">
                    <a:alpha val="43000"/>
                  </a:srgbClr>
                </a:outerShdw>
              </a:effectLst>
            </a:endParaRPr>
          </a:p>
          <a:p>
            <a:endParaRPr lang="en-US" altLang="zh-CN"/>
          </a:p>
          <a:p>
            <a:r>
              <a:rPr lang="en-US" altLang="zh-CN"/>
              <a:t>or</a:t>
            </a:r>
            <a:r>
              <a:rPr lang="zh-CN" altLang="en-US"/>
              <a:t>加我微信</a:t>
            </a:r>
            <a:r>
              <a:rPr lang="en-US" altLang="zh-CN" sz="2400" b="1" i="1">
                <a:solidFill>
                  <a:schemeClr val="accent1"/>
                </a:solidFill>
                <a:effectLst>
                  <a:outerShdw blurRad="38100" dist="25400" dir="5400000" algn="ctr" rotWithShape="0">
                    <a:srgbClr val="6E747A">
                      <a:alpha val="43000"/>
                    </a:srgbClr>
                  </a:outerShdw>
                </a:effectLst>
              </a:rPr>
              <a:t>“guber1017”</a:t>
            </a:r>
            <a:endParaRPr lang="en-US" altLang="zh-CN" sz="2400" b="1" i="1">
              <a:solidFill>
                <a:schemeClr val="accent1"/>
              </a:solidFill>
              <a:effectLst>
                <a:outerShdw blurRad="38100" dist="25400" dir="5400000" algn="ctr" rotWithShape="0">
                  <a:srgbClr val="6E747A">
                    <a:alpha val="43000"/>
                  </a:srgbClr>
                </a:outerShdw>
              </a:effectLst>
            </a:endParaRPr>
          </a:p>
        </p:txBody>
      </p:sp>
      <p:pic>
        <p:nvPicPr>
          <p:cNvPr id="9" name="图片 8"/>
          <p:cNvPicPr>
            <a:picLocks noChangeAspect="1"/>
          </p:cNvPicPr>
          <p:nvPr/>
        </p:nvPicPr>
        <p:blipFill>
          <a:blip r:embed="rId3"/>
          <a:stretch>
            <a:fillRect/>
          </a:stretch>
        </p:blipFill>
        <p:spPr>
          <a:xfrm>
            <a:off x="690880" y="650240"/>
            <a:ext cx="2058670" cy="2863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tx1"/>
              </a:solidFill>
              <a:cs typeface="+mn-ea"/>
              <a:sym typeface="+mn-lt"/>
            </a:endParaRPr>
          </a:p>
        </p:txBody>
      </p:sp>
      <p:sp>
        <p:nvSpPr>
          <p:cNvPr id="12" name="深度视觉·原创设计 https://www.docer.com/works?userid=22383862"/>
          <p:cNvSpPr>
            <a:spLocks noChangeAspect="1"/>
          </p:cNvSpPr>
          <p:nvPr/>
        </p:nvSpPr>
        <p:spPr>
          <a:xfrm>
            <a:off x="9944100" y="-1567"/>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深度视觉·原创设计 https://www.docer.com/works?userid=22383862"/>
          <p:cNvSpPr>
            <a:spLocks noChangeAspect="1"/>
          </p:cNvSpPr>
          <p:nvPr/>
        </p:nvSpPr>
        <p:spPr>
          <a:xfrm>
            <a:off x="828745" y="650126"/>
            <a:ext cx="659092" cy="659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3" name="深度视觉·原创设计 https://www.docer.com/works?userid=22383862"/>
          <p:cNvSpPr txBox="1"/>
          <p:nvPr/>
        </p:nvSpPr>
        <p:spPr>
          <a:xfrm>
            <a:off x="4310894" y="2874965"/>
            <a:ext cx="3570208" cy="1107996"/>
          </a:xfrm>
          <a:prstGeom prst="rect">
            <a:avLst/>
          </a:prstGeom>
          <a:noFill/>
        </p:spPr>
        <p:txBody>
          <a:bodyPr wrap="none" rtlCol="0">
            <a:spAutoFit/>
          </a:bodyPr>
          <a:lstStyle/>
          <a:p>
            <a:pPr algn="ctr"/>
            <a:r>
              <a:rPr lang="zh-CN" altLang="en-US" sz="6600" b="1" dirty="0">
                <a:solidFill>
                  <a:schemeClr val="tx1">
                    <a:lumMod val="75000"/>
                    <a:lumOff val="25000"/>
                  </a:schemeClr>
                </a:solidFill>
                <a:cs typeface="+mn-ea"/>
                <a:sym typeface="+mn-lt"/>
              </a:rPr>
              <a:t>谢谢观看</a:t>
            </a:r>
            <a:endParaRPr lang="zh-CN" altLang="en-US" sz="6600" b="1" dirty="0">
              <a:solidFill>
                <a:schemeClr val="tx1">
                  <a:lumMod val="75000"/>
                  <a:lumOff val="25000"/>
                </a:schemeClr>
              </a:solidFill>
              <a:cs typeface="+mn-ea"/>
              <a:sym typeface="+mn-lt"/>
            </a:endParaRPr>
          </a:p>
        </p:txBody>
      </p:sp>
      <p:sp>
        <p:nvSpPr>
          <p:cNvPr id="14" name="深度视觉·原创设计 https://www.docer.com/works?userid=22383862"/>
          <p:cNvSpPr txBox="1"/>
          <p:nvPr/>
        </p:nvSpPr>
        <p:spPr>
          <a:xfrm>
            <a:off x="5206973" y="4680237"/>
            <a:ext cx="1783080" cy="368300"/>
          </a:xfrm>
          <a:prstGeom prst="rect">
            <a:avLst/>
          </a:prstGeom>
          <a:noFill/>
        </p:spPr>
        <p:txBody>
          <a:bodyPr wrap="none" rtlCol="0">
            <a:spAutoFit/>
          </a:bodyPr>
          <a:lstStyle/>
          <a:p>
            <a:r>
              <a:rPr lang="zh-CN" altLang="en-US" dirty="0">
                <a:solidFill>
                  <a:schemeClr val="tx1">
                    <a:lumMod val="75000"/>
                    <a:lumOff val="25000"/>
                  </a:schemeClr>
                </a:solidFill>
                <a:cs typeface="+mn-ea"/>
                <a:sym typeface="+mn-lt"/>
              </a:rPr>
              <a:t>汇报人：</a:t>
            </a:r>
            <a:r>
              <a:rPr lang="zh-CN" altLang="en-US" dirty="0">
                <a:solidFill>
                  <a:schemeClr val="tx1">
                    <a:lumMod val="75000"/>
                    <a:lumOff val="25000"/>
                  </a:schemeClr>
                </a:solidFill>
                <a:cs typeface="+mn-ea"/>
                <a:sym typeface="+mn-lt"/>
              </a:rPr>
              <a:t>齐古伯</a:t>
            </a:r>
            <a:endParaRPr lang="zh-CN" altLang="en-US" dirty="0">
              <a:solidFill>
                <a:schemeClr val="tx1">
                  <a:lumMod val="75000"/>
                  <a:lumOff val="25000"/>
                </a:schemeClr>
              </a:solidFill>
              <a:cs typeface="+mn-ea"/>
              <a:sym typeface="+mn-lt"/>
            </a:endParaRPr>
          </a:p>
        </p:txBody>
      </p:sp>
      <p:sp>
        <p:nvSpPr>
          <p:cNvPr id="15" name="深度视觉·原创设计 https://www.docer.com/works?userid=22383862"/>
          <p:cNvSpPr/>
          <p:nvPr/>
        </p:nvSpPr>
        <p:spPr>
          <a:xfrm>
            <a:off x="4612680" y="2149772"/>
            <a:ext cx="2930525" cy="460375"/>
          </a:xfrm>
          <a:prstGeom prst="rect">
            <a:avLst/>
          </a:prstGeom>
        </p:spPr>
        <p:txBody>
          <a:bodyPr wrap="none">
            <a:spAutoFit/>
          </a:bodyPr>
          <a:lstStyle/>
          <a:p>
            <a:pPr algn="ctr"/>
            <a:r>
              <a:rPr lang="en-US" altLang="zh-CN" sz="2400" dirty="0">
                <a:solidFill>
                  <a:schemeClr val="accent1"/>
                </a:solidFill>
                <a:cs typeface="+mn-ea"/>
                <a:sym typeface="+mn-lt"/>
              </a:rPr>
              <a:t>Thanks for listening</a:t>
            </a:r>
            <a:endParaRPr lang="en-US" altLang="zh-CN" sz="2400" dirty="0">
              <a:solidFill>
                <a:schemeClr val="accent1"/>
              </a:solidFill>
              <a:cs typeface="+mn-ea"/>
              <a:sym typeface="+mn-lt"/>
            </a:endParaRPr>
          </a:p>
        </p:txBody>
      </p:sp>
      <p:sp>
        <p:nvSpPr>
          <p:cNvPr id="16" name="深度视觉·原创设计 https://www.docer.com/works?userid=22383862"/>
          <p:cNvSpPr/>
          <p:nvPr/>
        </p:nvSpPr>
        <p:spPr>
          <a:xfrm>
            <a:off x="4911164" y="4757601"/>
            <a:ext cx="214604" cy="2146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微信图片_20231028192239"/>
          <p:cNvPicPr>
            <a:picLocks noChangeAspect="1"/>
          </p:cNvPicPr>
          <p:nvPr>
            <p:custDataLst>
              <p:tags r:id="rId1"/>
            </p:custDataLst>
          </p:nvPr>
        </p:nvPicPr>
        <p:blipFill>
          <a:blip r:embed="rId2"/>
          <a:srcRect l="1282" t="1614" r="-422" b="7692"/>
          <a:stretch>
            <a:fillRect/>
          </a:stretch>
        </p:blipFill>
        <p:spPr>
          <a:xfrm>
            <a:off x="5207000" y="226060"/>
            <a:ext cx="1958340" cy="1658620"/>
          </a:xfrm>
          <a:prstGeom prst="roundRect">
            <a:avLst/>
          </a:prstGeom>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ttps://photo-static-api.fotomore.com/creative/vcg/veer/400/new/VCG41N540408832.jpg?uid=386&amp;timestamp=1704164226&amp;sign=597e0701285b28a8e0426f3087e749af" descr="乒乓球拍和桌上的球"/>
          <p:cNvPicPr>
            <a:picLocks noChangeAspect="1"/>
          </p:cNvPicPr>
          <p:nvPr/>
        </p:nvPicPr>
        <p:blipFill>
          <a:blip r:embed="rId1"/>
          <a:stretch>
            <a:fillRect/>
          </a:stretch>
        </p:blipFill>
        <p:spPr>
          <a:xfrm>
            <a:off x="0" y="0"/>
            <a:ext cx="3802380" cy="6858000"/>
          </a:xfrm>
          <a:prstGeom prst="rect">
            <a:avLst/>
          </a:prstGeom>
        </p:spPr>
      </p:pic>
      <p:sp>
        <p:nvSpPr>
          <p:cNvPr id="16"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7"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9" name="深度视觉·原创设计 https://www.docer.com/works?userid=22383862"/>
          <p:cNvSpPr txBox="1"/>
          <p:nvPr/>
        </p:nvSpPr>
        <p:spPr>
          <a:xfrm>
            <a:off x="8212734" y="360184"/>
            <a:ext cx="350710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项目背景及目标</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3" name="深度视觉·原创设计 https://www.docer.com/works?userid=22383862"/>
          <p:cNvSpPr/>
          <p:nvPr/>
        </p:nvSpPr>
        <p:spPr>
          <a:xfrm>
            <a:off x="3782291" y="0"/>
            <a:ext cx="37822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深度视觉·原创设计 https://www.docer.com/works?userid=22383862"/>
          <p:cNvSpPr/>
          <p:nvPr/>
        </p:nvSpPr>
        <p:spPr>
          <a:xfrm>
            <a:off x="3454740" y="1184109"/>
            <a:ext cx="625383" cy="62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cs typeface="+mn-ea"/>
              <a:sym typeface="+mn-lt"/>
            </a:endParaRPr>
          </a:p>
        </p:txBody>
      </p:sp>
      <p:sp>
        <p:nvSpPr>
          <p:cNvPr id="5" name="深度视觉·原创设计 https://www.docer.com/works?userid=22383862"/>
          <p:cNvSpPr txBox="1"/>
          <p:nvPr/>
        </p:nvSpPr>
        <p:spPr>
          <a:xfrm>
            <a:off x="3548460" y="1312418"/>
            <a:ext cx="437940" cy="369012"/>
          </a:xfrm>
          <a:prstGeom prst="rect">
            <a:avLst/>
          </a:prstGeom>
          <a:noFill/>
        </p:spPr>
        <p:txBody>
          <a:bodyPr wrap="none" rtlCol="0">
            <a:spAutoFit/>
          </a:bodyPr>
          <a:lstStyle/>
          <a:p>
            <a:pPr algn="ctr"/>
            <a:r>
              <a:rPr lang="en-US" sz="1800" dirty="0">
                <a:solidFill>
                  <a:schemeClr val="tx2">
                    <a:lumMod val="50000"/>
                  </a:schemeClr>
                </a:solidFill>
                <a:cs typeface="+mn-ea"/>
                <a:sym typeface="+mn-lt"/>
              </a:rPr>
              <a:t>01</a:t>
            </a:r>
            <a:endParaRPr lang="en-US" sz="1800" dirty="0">
              <a:solidFill>
                <a:schemeClr val="tx2">
                  <a:lumMod val="50000"/>
                </a:schemeClr>
              </a:solidFill>
              <a:cs typeface="+mn-ea"/>
              <a:sym typeface="+mn-lt"/>
            </a:endParaRPr>
          </a:p>
        </p:txBody>
      </p:sp>
      <p:sp>
        <p:nvSpPr>
          <p:cNvPr id="7" name="深度视觉·原创设计 https://www.docer.com/works?userid=22383862"/>
          <p:cNvSpPr/>
          <p:nvPr/>
        </p:nvSpPr>
        <p:spPr>
          <a:xfrm>
            <a:off x="3452446" y="2976722"/>
            <a:ext cx="625383" cy="62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cs typeface="+mn-ea"/>
              <a:sym typeface="+mn-lt"/>
            </a:endParaRPr>
          </a:p>
        </p:txBody>
      </p:sp>
      <p:sp>
        <p:nvSpPr>
          <p:cNvPr id="8" name="深度视觉·原创设计 https://www.docer.com/works?userid=22383862"/>
          <p:cNvSpPr txBox="1"/>
          <p:nvPr/>
        </p:nvSpPr>
        <p:spPr>
          <a:xfrm>
            <a:off x="3546165" y="3105032"/>
            <a:ext cx="437941" cy="369012"/>
          </a:xfrm>
          <a:prstGeom prst="rect">
            <a:avLst/>
          </a:prstGeom>
          <a:noFill/>
        </p:spPr>
        <p:txBody>
          <a:bodyPr wrap="none" rtlCol="0">
            <a:spAutoFit/>
          </a:bodyPr>
          <a:lstStyle/>
          <a:p>
            <a:pPr algn="ctr"/>
            <a:r>
              <a:rPr lang="en-US" sz="1800" dirty="0">
                <a:solidFill>
                  <a:schemeClr val="tx2">
                    <a:lumMod val="50000"/>
                  </a:schemeClr>
                </a:solidFill>
                <a:cs typeface="+mn-ea"/>
                <a:sym typeface="+mn-lt"/>
              </a:rPr>
              <a:t>02</a:t>
            </a:r>
            <a:endParaRPr lang="en-US" sz="1800" dirty="0">
              <a:solidFill>
                <a:schemeClr val="tx2">
                  <a:lumMod val="50000"/>
                </a:schemeClr>
              </a:solidFill>
              <a:cs typeface="+mn-ea"/>
              <a:sym typeface="+mn-lt"/>
            </a:endParaRPr>
          </a:p>
        </p:txBody>
      </p:sp>
      <p:sp>
        <p:nvSpPr>
          <p:cNvPr id="10" name="深度视觉·原创设计 https://www.docer.com/works?userid=22383862"/>
          <p:cNvSpPr/>
          <p:nvPr/>
        </p:nvSpPr>
        <p:spPr>
          <a:xfrm>
            <a:off x="3452446" y="4769336"/>
            <a:ext cx="625383" cy="62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cs typeface="+mn-ea"/>
              <a:sym typeface="+mn-lt"/>
            </a:endParaRPr>
          </a:p>
        </p:txBody>
      </p:sp>
      <p:sp>
        <p:nvSpPr>
          <p:cNvPr id="11" name="深度视觉·原创设计 https://www.docer.com/works?userid=22383862"/>
          <p:cNvSpPr txBox="1"/>
          <p:nvPr/>
        </p:nvSpPr>
        <p:spPr>
          <a:xfrm>
            <a:off x="3546165" y="4897646"/>
            <a:ext cx="437941" cy="369012"/>
          </a:xfrm>
          <a:prstGeom prst="rect">
            <a:avLst/>
          </a:prstGeom>
          <a:noFill/>
        </p:spPr>
        <p:txBody>
          <a:bodyPr wrap="none" rtlCol="0">
            <a:spAutoFit/>
          </a:bodyPr>
          <a:lstStyle/>
          <a:p>
            <a:pPr algn="ctr"/>
            <a:r>
              <a:rPr lang="en-US" sz="1800" dirty="0">
                <a:solidFill>
                  <a:schemeClr val="tx2">
                    <a:lumMod val="50000"/>
                  </a:schemeClr>
                </a:solidFill>
                <a:cs typeface="+mn-ea"/>
                <a:sym typeface="+mn-lt"/>
              </a:rPr>
              <a:t>03</a:t>
            </a:r>
            <a:endParaRPr lang="en-US" sz="1800" dirty="0">
              <a:solidFill>
                <a:schemeClr val="tx2">
                  <a:lumMod val="50000"/>
                </a:schemeClr>
              </a:solidFill>
              <a:cs typeface="+mn-ea"/>
              <a:sym typeface="+mn-lt"/>
            </a:endParaRPr>
          </a:p>
        </p:txBody>
      </p:sp>
      <p:sp>
        <p:nvSpPr>
          <p:cNvPr id="23" name="深度视觉·原创设计 https://www.docer.com/works?userid=22383862"/>
          <p:cNvSpPr/>
          <p:nvPr/>
        </p:nvSpPr>
        <p:spPr>
          <a:xfrm>
            <a:off x="4077335" y="1081405"/>
            <a:ext cx="2600960" cy="1186180"/>
          </a:xfrm>
          <a:prstGeom prst="rect">
            <a:avLst/>
          </a:prstGeom>
        </p:spPr>
        <p:txBody>
          <a:bodyPr wrap="square">
            <a:noAutofit/>
          </a:bodyPr>
          <a:lstStyle/>
          <a:p>
            <a:pPr lvl="0" algn="l">
              <a:lnSpc>
                <a:spcPts val="2000"/>
              </a:lnSpc>
              <a:defRPr/>
            </a:pPr>
            <a:r>
              <a:rPr lang="zh-CN" altLang="en-US" sz="1600" dirty="0">
                <a:solidFill>
                  <a:schemeClr val="bg1"/>
                </a:solidFill>
                <a:cs typeface="+mn-ea"/>
                <a:sym typeface="+mn-lt"/>
              </a:rPr>
              <a:t>随着互联网的发展以及近些年掀起的</a:t>
            </a:r>
            <a:r>
              <a:rPr lang="en-US" altLang="zh-CN" sz="1600" dirty="0">
                <a:solidFill>
                  <a:schemeClr val="bg1"/>
                </a:solidFill>
                <a:cs typeface="+mn-ea"/>
                <a:sym typeface="+mn-lt"/>
              </a:rPr>
              <a:t>“</a:t>
            </a:r>
            <a:r>
              <a:rPr lang="zh-CN" altLang="en-US" sz="1600" dirty="0">
                <a:solidFill>
                  <a:schemeClr val="bg1"/>
                </a:solidFill>
                <a:cs typeface="+mn-ea"/>
                <a:sym typeface="+mn-lt"/>
              </a:rPr>
              <a:t>国球热</a:t>
            </a:r>
            <a:r>
              <a:rPr lang="en-US" altLang="zh-CN" sz="1600" dirty="0">
                <a:solidFill>
                  <a:schemeClr val="bg1"/>
                </a:solidFill>
                <a:cs typeface="+mn-ea"/>
                <a:sym typeface="+mn-lt"/>
              </a:rPr>
              <a:t>”</a:t>
            </a:r>
            <a:r>
              <a:rPr lang="zh-CN" altLang="en-US" sz="1600" dirty="0">
                <a:solidFill>
                  <a:schemeClr val="bg1"/>
                </a:solidFill>
                <a:cs typeface="+mn-ea"/>
                <a:sym typeface="+mn-lt"/>
              </a:rPr>
              <a:t>，参与乒乓球运动的人数在不断提升。</a:t>
            </a:r>
            <a:endParaRPr lang="zh-CN" altLang="en-US" sz="1600" dirty="0">
              <a:solidFill>
                <a:schemeClr val="bg1"/>
              </a:solidFill>
              <a:cs typeface="+mn-ea"/>
              <a:sym typeface="+mn-lt"/>
            </a:endParaRPr>
          </a:p>
        </p:txBody>
      </p:sp>
      <p:sp>
        <p:nvSpPr>
          <p:cNvPr id="24" name="深度视觉·原创设计 https://www.docer.com/works?userid=22383862"/>
          <p:cNvSpPr/>
          <p:nvPr/>
        </p:nvSpPr>
        <p:spPr>
          <a:xfrm>
            <a:off x="4079240" y="2874010"/>
            <a:ext cx="2599055" cy="1116965"/>
          </a:xfrm>
          <a:prstGeom prst="rect">
            <a:avLst/>
          </a:prstGeom>
        </p:spPr>
        <p:txBody>
          <a:bodyPr wrap="square">
            <a:spAutoFit/>
          </a:bodyPr>
          <a:lstStyle/>
          <a:p>
            <a:pPr lvl="0" algn="l">
              <a:lnSpc>
                <a:spcPts val="2000"/>
              </a:lnSpc>
              <a:defRPr/>
            </a:pPr>
            <a:r>
              <a:rPr lang="zh-CN" altLang="en-US" sz="1600" dirty="0">
                <a:solidFill>
                  <a:schemeClr val="bg1"/>
                </a:solidFill>
                <a:cs typeface="+mn-ea"/>
                <a:sym typeface="+mn-lt"/>
              </a:rPr>
              <a:t>中国乒协自</a:t>
            </a:r>
            <a:r>
              <a:rPr lang="en-US" altLang="zh-CN" sz="1600" dirty="0">
                <a:solidFill>
                  <a:schemeClr val="bg1"/>
                </a:solidFill>
                <a:cs typeface="+mn-ea"/>
                <a:sym typeface="+mn-lt"/>
              </a:rPr>
              <a:t>2006</a:t>
            </a:r>
            <a:r>
              <a:rPr lang="zh-CN" altLang="en-US" sz="1600" dirty="0">
                <a:solidFill>
                  <a:schemeClr val="bg1"/>
                </a:solidFill>
                <a:cs typeface="+mn-ea"/>
                <a:sym typeface="+mn-lt"/>
              </a:rPr>
              <a:t>年推出积分赛和水平标准制度</a:t>
            </a:r>
            <a:r>
              <a:rPr lang="en-US" altLang="zh-CN" sz="1600" dirty="0">
                <a:solidFill>
                  <a:schemeClr val="bg1"/>
                </a:solidFill>
                <a:cs typeface="+mn-ea"/>
                <a:sym typeface="+mn-lt"/>
              </a:rPr>
              <a:t>-ChinaTT</a:t>
            </a:r>
            <a:r>
              <a:rPr lang="zh-CN" altLang="en-US" sz="1600" dirty="0">
                <a:solidFill>
                  <a:schemeClr val="bg1"/>
                </a:solidFill>
                <a:cs typeface="+mn-ea"/>
                <a:sym typeface="+mn-lt"/>
              </a:rPr>
              <a:t>，旨在用数字量化评估选手水平。</a:t>
            </a:r>
            <a:endParaRPr lang="zh-CN" altLang="en-US" sz="1600" dirty="0">
              <a:solidFill>
                <a:schemeClr val="bg1"/>
              </a:solidFill>
              <a:cs typeface="+mn-ea"/>
              <a:sym typeface="+mn-lt"/>
            </a:endParaRPr>
          </a:p>
        </p:txBody>
      </p:sp>
      <p:sp>
        <p:nvSpPr>
          <p:cNvPr id="25" name="深度视觉·原创设计 https://www.docer.com/works?userid=22383862"/>
          <p:cNvSpPr/>
          <p:nvPr/>
        </p:nvSpPr>
        <p:spPr>
          <a:xfrm>
            <a:off x="4079875" y="4666615"/>
            <a:ext cx="2598420" cy="1116965"/>
          </a:xfrm>
          <a:prstGeom prst="rect">
            <a:avLst/>
          </a:prstGeom>
        </p:spPr>
        <p:txBody>
          <a:bodyPr wrap="square">
            <a:spAutoFit/>
          </a:bodyPr>
          <a:lstStyle/>
          <a:p>
            <a:pPr lvl="0" algn="l">
              <a:lnSpc>
                <a:spcPts val="2000"/>
              </a:lnSpc>
              <a:defRPr/>
            </a:pPr>
            <a:r>
              <a:rPr lang="zh-CN" altLang="en-US" sz="1600" dirty="0">
                <a:solidFill>
                  <a:schemeClr val="bg1"/>
                </a:solidFill>
                <a:cs typeface="+mn-ea"/>
                <a:sym typeface="+mn-lt"/>
              </a:rPr>
              <a:t>高校乒乓球运动目前仅具有健身性，在普及程度和评价体系上十分落后。</a:t>
            </a:r>
            <a:endParaRPr lang="zh-CN" altLang="en-US" sz="1600" dirty="0">
              <a:solidFill>
                <a:schemeClr val="bg1"/>
              </a:solidFill>
              <a:cs typeface="+mn-ea"/>
              <a:sym typeface="+mn-lt"/>
            </a:endParaRPr>
          </a:p>
          <a:p>
            <a:pPr lvl="0" algn="l">
              <a:lnSpc>
                <a:spcPts val="2000"/>
              </a:lnSpc>
              <a:defRPr/>
            </a:pPr>
            <a:endParaRPr lang="zh-CN" altLang="en-US" sz="1600" dirty="0">
              <a:solidFill>
                <a:schemeClr val="bg1"/>
              </a:solidFill>
              <a:cs typeface="+mn-ea"/>
              <a:sym typeface="+mn-lt"/>
            </a:endParaRPr>
          </a:p>
        </p:txBody>
      </p:sp>
      <p:sp>
        <p:nvSpPr>
          <p:cNvPr id="26" name="深度视觉·原创设计 https://www.docer.com/works?userid=22383862"/>
          <p:cNvSpPr txBox="1"/>
          <p:nvPr/>
        </p:nvSpPr>
        <p:spPr>
          <a:xfrm>
            <a:off x="7949565" y="2367280"/>
            <a:ext cx="4034155" cy="3416300"/>
          </a:xfrm>
          <a:prstGeom prst="rect">
            <a:avLst/>
          </a:prstGeom>
          <a:noFill/>
        </p:spPr>
        <p:txBody>
          <a:bodyPr wrap="square" rtlCol="0">
            <a:noAutofit/>
          </a:bodyPr>
          <a:lstStyle/>
          <a:p>
            <a:pPr algn="l"/>
            <a:r>
              <a:rPr lang="en-US" altLang="zh-CN" sz="2400" dirty="0">
                <a:solidFill>
                  <a:schemeClr val="tx1">
                    <a:lumMod val="75000"/>
                    <a:lumOff val="25000"/>
                  </a:schemeClr>
                </a:solidFill>
                <a:cs typeface="+mn-ea"/>
                <a:sym typeface="+mn-lt"/>
              </a:rPr>
              <a:t>     </a:t>
            </a:r>
            <a:r>
              <a:rPr lang="zh-CN" altLang="en-US" sz="2400" dirty="0">
                <a:solidFill>
                  <a:schemeClr val="tx1">
                    <a:lumMod val="75000"/>
                    <a:lumOff val="25000"/>
                  </a:schemeClr>
                </a:solidFill>
                <a:cs typeface="+mn-ea"/>
                <a:sym typeface="+mn-lt"/>
              </a:rPr>
              <a:t>本项目拟通过研究和分析国内现有乒乓球业余体系和职业体系的特点，优势和不足，</a:t>
            </a:r>
            <a:r>
              <a:rPr lang="zh-CN" altLang="en-US" sz="2400" dirty="0">
                <a:solidFill>
                  <a:schemeClr val="accent1"/>
                </a:solidFill>
                <a:effectLst>
                  <a:outerShdw blurRad="38100" dist="25400" dir="5400000" algn="ctr" rotWithShape="0">
                    <a:srgbClr val="6E747A">
                      <a:alpha val="43000"/>
                    </a:srgbClr>
                  </a:outerShdw>
                </a:effectLst>
                <a:cs typeface="+mn-ea"/>
                <a:sym typeface="+mn-lt"/>
              </a:rPr>
              <a:t>打造属于高校的积分制度及赛事互动平台，融入</a:t>
            </a:r>
            <a:r>
              <a:rPr lang="en-US" altLang="zh-CN" sz="2400" dirty="0">
                <a:solidFill>
                  <a:schemeClr val="accent1"/>
                </a:solidFill>
                <a:effectLst>
                  <a:outerShdw blurRad="38100" dist="25400" dir="5400000" algn="ctr" rotWithShape="0">
                    <a:srgbClr val="6E747A">
                      <a:alpha val="43000"/>
                    </a:srgbClr>
                  </a:outerShdw>
                </a:effectLst>
                <a:cs typeface="+mn-ea"/>
                <a:sym typeface="+mn-lt"/>
              </a:rPr>
              <a:t>“</a:t>
            </a:r>
            <a:r>
              <a:rPr lang="zh-CN" altLang="en-US" sz="2400" dirty="0">
                <a:solidFill>
                  <a:schemeClr val="accent1"/>
                </a:solidFill>
                <a:effectLst>
                  <a:outerShdw blurRad="38100" dist="25400" dir="5400000" algn="ctr" rotWithShape="0">
                    <a:srgbClr val="6E747A">
                      <a:alpha val="43000"/>
                    </a:srgbClr>
                  </a:outerShdw>
                </a:effectLst>
                <a:cs typeface="+mn-ea"/>
                <a:sym typeface="+mn-lt"/>
              </a:rPr>
              <a:t>互联网</a:t>
            </a:r>
            <a:r>
              <a:rPr lang="en-US" altLang="zh-CN" sz="2400" dirty="0">
                <a:solidFill>
                  <a:schemeClr val="accent1"/>
                </a:solidFill>
                <a:effectLst>
                  <a:outerShdw blurRad="38100" dist="25400" dir="5400000" algn="ctr" rotWithShape="0">
                    <a:srgbClr val="6E747A">
                      <a:alpha val="43000"/>
                    </a:srgbClr>
                  </a:outerShdw>
                </a:effectLst>
                <a:cs typeface="+mn-ea"/>
                <a:sym typeface="+mn-lt"/>
              </a:rPr>
              <a:t>+”</a:t>
            </a:r>
            <a:r>
              <a:rPr lang="zh-CN" altLang="en-US" sz="2400" dirty="0">
                <a:solidFill>
                  <a:schemeClr val="accent1"/>
                </a:solidFill>
                <a:effectLst>
                  <a:outerShdw blurRad="38100" dist="25400" dir="5400000" algn="ctr" rotWithShape="0">
                    <a:srgbClr val="6E747A">
                      <a:alpha val="43000"/>
                    </a:srgbClr>
                  </a:outerShdw>
                </a:effectLst>
                <a:cs typeface="+mn-ea"/>
                <a:sym typeface="+mn-lt"/>
              </a:rPr>
              <a:t>元素，进一步推动</a:t>
            </a:r>
            <a:r>
              <a:rPr lang="en-US" altLang="zh-CN" sz="2400" dirty="0">
                <a:solidFill>
                  <a:schemeClr val="accent1"/>
                </a:solidFill>
                <a:effectLst>
                  <a:outerShdw blurRad="38100" dist="25400" dir="5400000" algn="ctr" rotWithShape="0">
                    <a:srgbClr val="6E747A">
                      <a:alpha val="43000"/>
                    </a:srgbClr>
                  </a:outerShdw>
                </a:effectLst>
                <a:cs typeface="+mn-ea"/>
                <a:sym typeface="+mn-lt"/>
              </a:rPr>
              <a:t>“</a:t>
            </a:r>
            <a:r>
              <a:rPr lang="zh-CN" altLang="en-US" sz="2400" dirty="0">
                <a:solidFill>
                  <a:schemeClr val="accent1"/>
                </a:solidFill>
                <a:effectLst>
                  <a:outerShdw blurRad="38100" dist="25400" dir="5400000" algn="ctr" rotWithShape="0">
                    <a:srgbClr val="6E747A">
                      <a:alpha val="43000"/>
                    </a:srgbClr>
                  </a:outerShdw>
                </a:effectLst>
                <a:cs typeface="+mn-ea"/>
                <a:sym typeface="+mn-lt"/>
              </a:rPr>
              <a:t>校园国球热</a:t>
            </a:r>
            <a:r>
              <a:rPr lang="en-US" altLang="zh-CN" sz="2400" dirty="0">
                <a:solidFill>
                  <a:schemeClr val="accent1"/>
                </a:solidFill>
                <a:effectLst>
                  <a:outerShdw blurRad="38100" dist="25400" dir="5400000" algn="ctr" rotWithShape="0">
                    <a:srgbClr val="6E747A">
                      <a:alpha val="43000"/>
                    </a:srgbClr>
                  </a:outerShdw>
                </a:effectLst>
                <a:cs typeface="+mn-ea"/>
                <a:sym typeface="+mn-lt"/>
              </a:rPr>
              <a:t>”</a:t>
            </a:r>
            <a:r>
              <a:rPr lang="zh-CN" altLang="en-US" sz="2400" dirty="0">
                <a:solidFill>
                  <a:schemeClr val="accent1"/>
                </a:solidFill>
                <a:effectLst>
                  <a:outerShdw blurRad="38100" dist="25400" dir="5400000" algn="ctr" rotWithShape="0">
                    <a:srgbClr val="6E747A">
                      <a:alpha val="43000"/>
                    </a:srgbClr>
                  </a:outerShdw>
                </a:effectLst>
                <a:cs typeface="+mn-ea"/>
                <a:sym typeface="+mn-lt"/>
              </a:rPr>
              <a:t>。</a:t>
            </a:r>
            <a:endParaRPr lang="zh-CN" altLang="en-US" sz="2400" dirty="0">
              <a:solidFill>
                <a:schemeClr val="accent1"/>
              </a:solidFill>
              <a:effectLst>
                <a:outerShdw blurRad="38100" dist="25400" dir="5400000" algn="ctr" rotWithShape="0">
                  <a:srgbClr val="6E747A">
                    <a:alpha val="43000"/>
                  </a:srgbClr>
                </a:outerShdw>
              </a:effectLst>
              <a:cs typeface="+mn-ea"/>
              <a:sym typeface="+mn-lt"/>
            </a:endParaRPr>
          </a:p>
        </p:txBody>
      </p:sp>
      <p:sp>
        <p:nvSpPr>
          <p:cNvPr id="27" name="深度视觉·原创设计 https://www.docer.com/works?userid=22383862"/>
          <p:cNvSpPr txBox="1"/>
          <p:nvPr/>
        </p:nvSpPr>
        <p:spPr>
          <a:xfrm>
            <a:off x="8157958" y="1498616"/>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1" u="none" strike="noStrike" cap="none">
                <a:solidFill>
                  <a:schemeClr val="accent1"/>
                </a:solidFill>
                <a:cs typeface="+mn-ea"/>
                <a:sym typeface="+mn-lt"/>
              </a:rPr>
              <a:t>Goal</a:t>
            </a:r>
            <a:endParaRPr lang="en-US" sz="4000" b="1" i="1" u="none" strike="noStrike" cap="none">
              <a:solidFill>
                <a:schemeClr val="accent1"/>
              </a:solidFill>
              <a:cs typeface="+mn-ea"/>
              <a:sym typeface="+mn-lt"/>
            </a:endParaRPr>
          </a:p>
        </p:txBody>
      </p:sp>
      <p:sp>
        <p:nvSpPr>
          <p:cNvPr id="6" name="文本框 5"/>
          <p:cNvSpPr txBox="1"/>
          <p:nvPr/>
        </p:nvSpPr>
        <p:spPr>
          <a:xfrm>
            <a:off x="3986530" y="513715"/>
            <a:ext cx="2692400" cy="568325"/>
          </a:xfrm>
          <a:prstGeom prst="rect">
            <a:avLst/>
          </a:prstGeom>
          <a:noFill/>
        </p:spPr>
        <p:txBody>
          <a:bodyPr wrap="square" rtlCol="0">
            <a:noAutofit/>
          </a:bodyPr>
          <a:p>
            <a:r>
              <a:rPr lang="en-US" altLang="zh-CN" sz="2400" b="1" i="1">
                <a:solidFill>
                  <a:schemeClr val="bg1"/>
                </a:solidFill>
              </a:rPr>
              <a:t>Background</a:t>
            </a:r>
            <a:endParaRPr lang="en-US" altLang="zh-CN" sz="2400" b="1" i="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7"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48" name="深度视觉·原创设计 https://www.docer.com/works?userid=22383862"/>
          <p:cNvSpPr txBox="1"/>
          <p:nvPr/>
        </p:nvSpPr>
        <p:spPr>
          <a:xfrm>
            <a:off x="9098559" y="360184"/>
            <a:ext cx="1735455"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PEST-</a:t>
            </a:r>
            <a:endParaRPr lang="zh-CN" altLang="en-US" sz="2800" b="1" i="1" spc="300" dirty="0">
              <a:solidFill>
                <a:srgbClr val="3B3B3B"/>
              </a:solidFill>
              <a:cs typeface="+mn-ea"/>
              <a:sym typeface="+mn-lt"/>
            </a:endParaRPr>
          </a:p>
        </p:txBody>
      </p:sp>
      <p:grpSp>
        <p:nvGrpSpPr>
          <p:cNvPr id="2" name="深度视觉·原创设计 https://www.docer.com/works?userid=22383862"/>
          <p:cNvGrpSpPr/>
          <p:nvPr/>
        </p:nvGrpSpPr>
        <p:grpSpPr>
          <a:xfrm>
            <a:off x="3445979" y="1321269"/>
            <a:ext cx="5198419" cy="3044559"/>
            <a:chOff x="3445288" y="1510774"/>
            <a:chExt cx="5199772" cy="3045352"/>
          </a:xfrm>
        </p:grpSpPr>
        <p:sp>
          <p:nvSpPr>
            <p:cNvPr id="3" name="深度视觉·原创设计 https://www.docer.com/works?userid=22383862"/>
            <p:cNvSpPr/>
            <p:nvPr/>
          </p:nvSpPr>
          <p:spPr>
            <a:xfrm>
              <a:off x="4778057" y="2270525"/>
              <a:ext cx="1317943" cy="1523735"/>
            </a:xfrm>
            <a:custGeom>
              <a:avLst/>
              <a:gdLst/>
              <a:ahLst/>
              <a:cxnLst/>
              <a:rect l="0" t="0" r="0" b="0"/>
              <a:pathLst>
                <a:path w="120000" h="120000" extrusionOk="0">
                  <a:moveTo>
                    <a:pt x="0" y="0"/>
                  </a:moveTo>
                  <a:lnTo>
                    <a:pt x="0" y="0"/>
                  </a:lnTo>
                  <a:cubicBezTo>
                    <a:pt x="0" y="0"/>
                    <a:pt x="13963" y="25797"/>
                    <a:pt x="13963" y="59263"/>
                  </a:cubicBezTo>
                  <a:cubicBezTo>
                    <a:pt x="13963" y="92766"/>
                    <a:pt x="0" y="119962"/>
                    <a:pt x="0" y="119962"/>
                  </a:cubicBezTo>
                  <a:cubicBezTo>
                    <a:pt x="119956" y="60018"/>
                    <a:pt x="119956" y="60018"/>
                    <a:pt x="119956" y="60018"/>
                  </a:cubicBezTo>
                  <a:cubicBezTo>
                    <a:pt x="0" y="0"/>
                    <a:pt x="0" y="0"/>
                    <a:pt x="0" y="0"/>
                  </a:cubicBezTo>
                </a:path>
              </a:pathLst>
            </a:custGeom>
            <a:solidFill>
              <a:schemeClr val="accent2"/>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4" name="深度视觉·原创设计 https://www.docer.com/works?userid=22383862"/>
            <p:cNvSpPr/>
            <p:nvPr/>
          </p:nvSpPr>
          <p:spPr>
            <a:xfrm>
              <a:off x="6096000" y="2270525"/>
              <a:ext cx="1317943" cy="1523735"/>
            </a:xfrm>
            <a:custGeom>
              <a:avLst/>
              <a:gdLst/>
              <a:ahLst/>
              <a:cxnLst/>
              <a:rect l="0" t="0" r="0" b="0"/>
              <a:pathLst>
                <a:path w="120000" h="120000" extrusionOk="0">
                  <a:moveTo>
                    <a:pt x="119956" y="119962"/>
                  </a:moveTo>
                  <a:lnTo>
                    <a:pt x="119956" y="119962"/>
                  </a:lnTo>
                  <a:cubicBezTo>
                    <a:pt x="119956" y="119962"/>
                    <a:pt x="105954" y="94164"/>
                    <a:pt x="105954" y="60698"/>
                  </a:cubicBezTo>
                  <a:cubicBezTo>
                    <a:pt x="105954" y="27195"/>
                    <a:pt x="119956" y="0"/>
                    <a:pt x="119956" y="0"/>
                  </a:cubicBezTo>
                  <a:cubicBezTo>
                    <a:pt x="0" y="59943"/>
                    <a:pt x="0" y="59943"/>
                    <a:pt x="0" y="59943"/>
                  </a:cubicBezTo>
                  <a:cubicBezTo>
                    <a:pt x="119956" y="119962"/>
                    <a:pt x="119956" y="119962"/>
                    <a:pt x="119956" y="119962"/>
                  </a:cubicBezTo>
                </a:path>
              </a:pathLst>
            </a:custGeom>
            <a:solidFill>
              <a:schemeClr val="accent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5" name="深度视觉·原创设计 https://www.docer.com/works?userid=22383862"/>
            <p:cNvSpPr/>
            <p:nvPr/>
          </p:nvSpPr>
          <p:spPr>
            <a:xfrm>
              <a:off x="4778057" y="3034508"/>
              <a:ext cx="1317943" cy="1521618"/>
            </a:xfrm>
            <a:custGeom>
              <a:avLst/>
              <a:gdLst/>
              <a:ahLst/>
              <a:cxnLst/>
              <a:rect l="0" t="0" r="0" b="0"/>
              <a:pathLst>
                <a:path w="120000" h="120000" extrusionOk="0">
                  <a:moveTo>
                    <a:pt x="0" y="59981"/>
                  </a:moveTo>
                  <a:lnTo>
                    <a:pt x="0" y="59981"/>
                  </a:lnTo>
                  <a:cubicBezTo>
                    <a:pt x="0" y="59981"/>
                    <a:pt x="32770" y="62399"/>
                    <a:pt x="66240" y="79105"/>
                  </a:cubicBezTo>
                  <a:cubicBezTo>
                    <a:pt x="99796" y="95886"/>
                    <a:pt x="119956" y="119962"/>
                    <a:pt x="119956" y="119962"/>
                  </a:cubicBezTo>
                  <a:cubicBezTo>
                    <a:pt x="119956" y="0"/>
                    <a:pt x="119956" y="0"/>
                    <a:pt x="119956" y="0"/>
                  </a:cubicBezTo>
                  <a:cubicBezTo>
                    <a:pt x="0" y="59981"/>
                    <a:pt x="0" y="59981"/>
                    <a:pt x="0" y="59981"/>
                  </a:cubicBezTo>
                </a:path>
              </a:pathLst>
            </a:custGeom>
            <a:solidFill>
              <a:schemeClr val="accent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6" name="深度视觉·原创设计 https://www.docer.com/works?userid=22383862"/>
            <p:cNvSpPr/>
            <p:nvPr/>
          </p:nvSpPr>
          <p:spPr>
            <a:xfrm>
              <a:off x="6096000" y="1510774"/>
              <a:ext cx="1317943" cy="1521618"/>
            </a:xfrm>
            <a:custGeom>
              <a:avLst/>
              <a:gdLst/>
              <a:ahLst/>
              <a:cxnLst/>
              <a:rect l="0" t="0" r="0" b="0"/>
              <a:pathLst>
                <a:path w="120000" h="120000" extrusionOk="0">
                  <a:moveTo>
                    <a:pt x="119956" y="59981"/>
                  </a:moveTo>
                  <a:lnTo>
                    <a:pt x="119956" y="59981"/>
                  </a:lnTo>
                  <a:cubicBezTo>
                    <a:pt x="119956" y="59981"/>
                    <a:pt x="87284" y="57562"/>
                    <a:pt x="53696" y="40856"/>
                  </a:cubicBezTo>
                  <a:cubicBezTo>
                    <a:pt x="20239" y="24075"/>
                    <a:pt x="0" y="0"/>
                    <a:pt x="0" y="0"/>
                  </a:cubicBezTo>
                  <a:cubicBezTo>
                    <a:pt x="0" y="119962"/>
                    <a:pt x="0" y="119962"/>
                    <a:pt x="0" y="119962"/>
                  </a:cubicBezTo>
                  <a:cubicBezTo>
                    <a:pt x="119956" y="59981"/>
                    <a:pt x="119956" y="59981"/>
                    <a:pt x="119956" y="59981"/>
                  </a:cubicBezTo>
                </a:path>
              </a:pathLst>
            </a:custGeom>
            <a:solidFill>
              <a:schemeClr val="accent2"/>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7" name="深度视觉·原创设计 https://www.docer.com/works?userid=22383862"/>
            <p:cNvSpPr/>
            <p:nvPr/>
          </p:nvSpPr>
          <p:spPr>
            <a:xfrm>
              <a:off x="6096000" y="3032392"/>
              <a:ext cx="1317943" cy="1521618"/>
            </a:xfrm>
            <a:custGeom>
              <a:avLst/>
              <a:gdLst/>
              <a:ahLst/>
              <a:cxnLst/>
              <a:rect l="0" t="0" r="0" b="0"/>
              <a:pathLst>
                <a:path w="120000" h="120000" extrusionOk="0">
                  <a:moveTo>
                    <a:pt x="0" y="119962"/>
                  </a:moveTo>
                  <a:lnTo>
                    <a:pt x="0" y="119962"/>
                  </a:lnTo>
                  <a:cubicBezTo>
                    <a:pt x="0" y="119962"/>
                    <a:pt x="18800" y="96581"/>
                    <a:pt x="52300" y="79886"/>
                  </a:cubicBezTo>
                  <a:cubicBezTo>
                    <a:pt x="85845" y="63116"/>
                    <a:pt x="119956" y="60018"/>
                    <a:pt x="119956" y="60018"/>
                  </a:cubicBezTo>
                  <a:cubicBezTo>
                    <a:pt x="0" y="0"/>
                    <a:pt x="0" y="0"/>
                    <a:pt x="0" y="0"/>
                  </a:cubicBezTo>
                  <a:cubicBezTo>
                    <a:pt x="0" y="119962"/>
                    <a:pt x="0" y="119962"/>
                    <a:pt x="0" y="119962"/>
                  </a:cubicBezTo>
                </a:path>
              </a:pathLst>
            </a:custGeom>
            <a:solidFill>
              <a:schemeClr val="accent2"/>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8" name="深度视觉·原创设计 https://www.docer.com/works?userid=22383862"/>
            <p:cNvSpPr/>
            <p:nvPr/>
          </p:nvSpPr>
          <p:spPr>
            <a:xfrm>
              <a:off x="4778057" y="1510774"/>
              <a:ext cx="1317943" cy="1521618"/>
            </a:xfrm>
            <a:custGeom>
              <a:avLst/>
              <a:gdLst/>
              <a:ahLst/>
              <a:cxnLst/>
              <a:rect l="0" t="0" r="0" b="0"/>
              <a:pathLst>
                <a:path w="120000" h="120000" extrusionOk="0">
                  <a:moveTo>
                    <a:pt x="119956" y="0"/>
                  </a:moveTo>
                  <a:lnTo>
                    <a:pt x="119956" y="0"/>
                  </a:lnTo>
                  <a:cubicBezTo>
                    <a:pt x="119956" y="0"/>
                    <a:pt x="101149" y="23380"/>
                    <a:pt x="67680" y="40075"/>
                  </a:cubicBezTo>
                  <a:cubicBezTo>
                    <a:pt x="34123" y="56846"/>
                    <a:pt x="0" y="59943"/>
                    <a:pt x="0" y="59943"/>
                  </a:cubicBezTo>
                  <a:cubicBezTo>
                    <a:pt x="119956" y="119962"/>
                    <a:pt x="119956" y="119962"/>
                    <a:pt x="119956" y="119962"/>
                  </a:cubicBezTo>
                  <a:cubicBezTo>
                    <a:pt x="119956" y="0"/>
                    <a:pt x="119956" y="0"/>
                    <a:pt x="119956" y="0"/>
                  </a:cubicBezTo>
                </a:path>
              </a:pathLst>
            </a:custGeom>
            <a:solidFill>
              <a:schemeClr val="accent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9" name="深度视觉·原创设计 https://www.docer.com/works?userid=22383862"/>
            <p:cNvSpPr/>
            <p:nvPr/>
          </p:nvSpPr>
          <p:spPr>
            <a:xfrm>
              <a:off x="6007150" y="2996416"/>
              <a:ext cx="90966" cy="146025"/>
            </a:xfrm>
            <a:custGeom>
              <a:avLst/>
              <a:gdLst/>
              <a:ahLst/>
              <a:cxnLst/>
              <a:rect l="0" t="0" r="0" b="0"/>
              <a:pathLst>
                <a:path w="120000" h="120000" extrusionOk="0">
                  <a:moveTo>
                    <a:pt x="33829" y="0"/>
                  </a:moveTo>
                  <a:lnTo>
                    <a:pt x="33829" y="0"/>
                  </a:lnTo>
                  <a:lnTo>
                    <a:pt x="33829" y="0"/>
                  </a:lnTo>
                  <a:cubicBezTo>
                    <a:pt x="119361" y="30580"/>
                    <a:pt x="119361" y="30580"/>
                    <a:pt x="119361" y="30580"/>
                  </a:cubicBezTo>
                  <a:cubicBezTo>
                    <a:pt x="0" y="71612"/>
                    <a:pt x="0" y="71612"/>
                    <a:pt x="0" y="71612"/>
                  </a:cubicBezTo>
                  <a:lnTo>
                    <a:pt x="0" y="71612"/>
                  </a:lnTo>
                  <a:cubicBezTo>
                    <a:pt x="119361" y="30580"/>
                    <a:pt x="119361" y="30580"/>
                    <a:pt x="119361" y="30580"/>
                  </a:cubicBezTo>
                  <a:cubicBezTo>
                    <a:pt x="119361" y="119612"/>
                    <a:pt x="119361" y="119612"/>
                    <a:pt x="119361" y="119612"/>
                  </a:cubicBezTo>
                  <a:lnTo>
                    <a:pt x="119361" y="119612"/>
                  </a:lnTo>
                  <a:cubicBezTo>
                    <a:pt x="119361" y="29806"/>
                    <a:pt x="119361" y="29806"/>
                    <a:pt x="119361" y="29806"/>
                  </a:cubicBezTo>
                  <a:lnTo>
                    <a:pt x="119361" y="29806"/>
                  </a:lnTo>
                  <a:cubicBezTo>
                    <a:pt x="119361" y="30580"/>
                    <a:pt x="119361" y="30580"/>
                    <a:pt x="119361" y="30580"/>
                  </a:cubicBezTo>
                  <a:cubicBezTo>
                    <a:pt x="33829" y="0"/>
                    <a:pt x="33829" y="0"/>
                    <a:pt x="33829" y="0"/>
                  </a:cubicBezTo>
                </a:path>
              </a:pathLst>
            </a:custGeom>
            <a:solidFill>
              <a:srgbClr val="BCBDC0"/>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0" name="深度视觉·原创设计 https://www.docer.com/works?userid=22383862"/>
            <p:cNvSpPr/>
            <p:nvPr/>
          </p:nvSpPr>
          <p:spPr>
            <a:xfrm>
              <a:off x="6002919" y="2996416"/>
              <a:ext cx="90966" cy="86768"/>
            </a:xfrm>
            <a:custGeom>
              <a:avLst/>
              <a:gdLst/>
              <a:ahLst/>
              <a:cxnLst/>
              <a:rect l="0" t="0" r="0" b="0"/>
              <a:pathLst>
                <a:path w="120000" h="120000" extrusionOk="0">
                  <a:moveTo>
                    <a:pt x="36923" y="0"/>
                  </a:moveTo>
                  <a:lnTo>
                    <a:pt x="36923" y="0"/>
                  </a:lnTo>
                  <a:cubicBezTo>
                    <a:pt x="13538" y="21290"/>
                    <a:pt x="0" y="50967"/>
                    <a:pt x="0" y="85161"/>
                  </a:cubicBezTo>
                  <a:cubicBezTo>
                    <a:pt x="0" y="98064"/>
                    <a:pt x="1230" y="109677"/>
                    <a:pt x="4307" y="119354"/>
                  </a:cubicBezTo>
                  <a:cubicBezTo>
                    <a:pt x="119384" y="50967"/>
                    <a:pt x="119384" y="50967"/>
                    <a:pt x="119384" y="50967"/>
                  </a:cubicBezTo>
                  <a:cubicBezTo>
                    <a:pt x="36923" y="0"/>
                    <a:pt x="36923" y="0"/>
                    <a:pt x="36923" y="0"/>
                  </a:cubicBezTo>
                </a:path>
              </a:pathLst>
            </a:custGeom>
            <a:solidFill>
              <a:srgbClr val="495D6C"/>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1" name="深度视觉·原创设计 https://www.docer.com/works?userid=22383862"/>
            <p:cNvSpPr/>
            <p:nvPr/>
          </p:nvSpPr>
          <p:spPr>
            <a:xfrm>
              <a:off x="6096000" y="3002764"/>
              <a:ext cx="76156" cy="71954"/>
            </a:xfrm>
            <a:custGeom>
              <a:avLst/>
              <a:gdLst/>
              <a:ahLst/>
              <a:cxnLst/>
              <a:rect l="0" t="0" r="0" b="0"/>
              <a:pathLst>
                <a:path w="120000" h="120000" extrusionOk="0">
                  <a:moveTo>
                    <a:pt x="84223" y="0"/>
                  </a:moveTo>
                  <a:lnTo>
                    <a:pt x="84223" y="0"/>
                  </a:lnTo>
                  <a:cubicBezTo>
                    <a:pt x="0" y="49548"/>
                    <a:pt x="0" y="49548"/>
                    <a:pt x="0" y="49548"/>
                  </a:cubicBezTo>
                  <a:cubicBezTo>
                    <a:pt x="0" y="51096"/>
                    <a:pt x="0" y="51096"/>
                    <a:pt x="0" y="51096"/>
                  </a:cubicBezTo>
                  <a:cubicBezTo>
                    <a:pt x="0" y="49548"/>
                    <a:pt x="0" y="49548"/>
                    <a:pt x="0" y="49548"/>
                  </a:cubicBezTo>
                  <a:lnTo>
                    <a:pt x="0" y="49548"/>
                  </a:lnTo>
                  <a:cubicBezTo>
                    <a:pt x="117018" y="119225"/>
                    <a:pt x="117018" y="119225"/>
                    <a:pt x="117018" y="119225"/>
                  </a:cubicBezTo>
                  <a:cubicBezTo>
                    <a:pt x="119254" y="110709"/>
                    <a:pt x="119254" y="102193"/>
                    <a:pt x="119254" y="92129"/>
                  </a:cubicBezTo>
                  <a:cubicBezTo>
                    <a:pt x="119254" y="56516"/>
                    <a:pt x="105838" y="24000"/>
                    <a:pt x="84223" y="0"/>
                  </a:cubicBezTo>
                </a:path>
              </a:pathLst>
            </a:custGeom>
            <a:solidFill>
              <a:srgbClr val="4B98A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2" name="深度视觉·原创设计 https://www.docer.com/works?userid=22383862"/>
            <p:cNvSpPr/>
            <p:nvPr/>
          </p:nvSpPr>
          <p:spPr>
            <a:xfrm>
              <a:off x="6007150" y="3034508"/>
              <a:ext cx="90966" cy="107930"/>
            </a:xfrm>
            <a:custGeom>
              <a:avLst/>
              <a:gdLst/>
              <a:ahLst/>
              <a:cxnLst/>
              <a:rect l="0" t="0" r="0" b="0"/>
              <a:pathLst>
                <a:path w="120000" h="120000" extrusionOk="0">
                  <a:moveTo>
                    <a:pt x="119361" y="0"/>
                  </a:moveTo>
                  <a:lnTo>
                    <a:pt x="119361" y="0"/>
                  </a:lnTo>
                  <a:cubicBezTo>
                    <a:pt x="0" y="55064"/>
                    <a:pt x="0" y="55064"/>
                    <a:pt x="0" y="55064"/>
                  </a:cubicBezTo>
                  <a:cubicBezTo>
                    <a:pt x="15319" y="92987"/>
                    <a:pt x="57446" y="119480"/>
                    <a:pt x="108510" y="119480"/>
                  </a:cubicBezTo>
                  <a:cubicBezTo>
                    <a:pt x="112340" y="119480"/>
                    <a:pt x="115531" y="119480"/>
                    <a:pt x="119361" y="119480"/>
                  </a:cubicBezTo>
                  <a:cubicBezTo>
                    <a:pt x="119361" y="0"/>
                    <a:pt x="119361" y="0"/>
                    <a:pt x="119361" y="0"/>
                  </a:cubicBezTo>
                </a:path>
              </a:pathLst>
            </a:custGeom>
            <a:solidFill>
              <a:srgbClr val="4B98A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3" name="深度视觉·原创设计 https://www.docer.com/works?userid=22383862"/>
            <p:cNvSpPr/>
            <p:nvPr/>
          </p:nvSpPr>
          <p:spPr>
            <a:xfrm>
              <a:off x="6096000" y="2975252"/>
              <a:ext cx="50771" cy="57139"/>
            </a:xfrm>
            <a:custGeom>
              <a:avLst/>
              <a:gdLst/>
              <a:ahLst/>
              <a:cxnLst/>
              <a:rect l="0" t="0" r="0" b="0"/>
              <a:pathLst>
                <a:path w="120000" h="120000" extrusionOk="0">
                  <a:moveTo>
                    <a:pt x="0" y="0"/>
                  </a:moveTo>
                  <a:lnTo>
                    <a:pt x="0" y="0"/>
                  </a:lnTo>
                  <a:cubicBezTo>
                    <a:pt x="0" y="119040"/>
                    <a:pt x="0" y="119040"/>
                    <a:pt x="0" y="119040"/>
                  </a:cubicBezTo>
                  <a:cubicBezTo>
                    <a:pt x="118947" y="55680"/>
                    <a:pt x="118947" y="55680"/>
                    <a:pt x="118947" y="55680"/>
                  </a:cubicBezTo>
                  <a:cubicBezTo>
                    <a:pt x="88421" y="25920"/>
                    <a:pt x="47368" y="4800"/>
                    <a:pt x="0" y="0"/>
                  </a:cubicBezTo>
                </a:path>
              </a:pathLst>
            </a:custGeom>
            <a:solidFill>
              <a:srgbClr val="495D6C"/>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4" name="深度视觉·原创设计 https://www.docer.com/works?userid=22383862"/>
            <p:cNvSpPr/>
            <p:nvPr/>
          </p:nvSpPr>
          <p:spPr>
            <a:xfrm>
              <a:off x="6096000" y="3032392"/>
              <a:ext cx="71926" cy="110047"/>
            </a:xfrm>
            <a:custGeom>
              <a:avLst/>
              <a:gdLst/>
              <a:ahLst/>
              <a:cxnLst/>
              <a:rect l="0" t="0" r="0" b="0"/>
              <a:pathLst>
                <a:path w="120000" h="120000" extrusionOk="0">
                  <a:moveTo>
                    <a:pt x="0" y="0"/>
                  </a:moveTo>
                  <a:lnTo>
                    <a:pt x="0" y="0"/>
                  </a:lnTo>
                  <a:lnTo>
                    <a:pt x="0" y="0"/>
                  </a:lnTo>
                  <a:cubicBezTo>
                    <a:pt x="0" y="119484"/>
                    <a:pt x="0" y="119484"/>
                    <a:pt x="0" y="119484"/>
                  </a:cubicBezTo>
                  <a:cubicBezTo>
                    <a:pt x="59240" y="114849"/>
                    <a:pt x="107848" y="85493"/>
                    <a:pt x="119240" y="46351"/>
                  </a:cubicBezTo>
                  <a:cubicBezTo>
                    <a:pt x="0" y="0"/>
                    <a:pt x="0" y="0"/>
                    <a:pt x="0" y="0"/>
                  </a:cubicBezTo>
                </a:path>
              </a:pathLst>
            </a:custGeom>
            <a:solidFill>
              <a:srgbClr val="495D6C"/>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5" name="深度视觉·原创设计 https://www.docer.com/works?userid=22383862"/>
            <p:cNvSpPr/>
            <p:nvPr/>
          </p:nvSpPr>
          <p:spPr>
            <a:xfrm>
              <a:off x="6032535" y="2975252"/>
              <a:ext cx="63464" cy="57139"/>
            </a:xfrm>
            <a:custGeom>
              <a:avLst/>
              <a:gdLst/>
              <a:ahLst/>
              <a:cxnLst/>
              <a:rect l="0" t="0" r="0" b="0"/>
              <a:pathLst>
                <a:path w="120000" h="120000" extrusionOk="0">
                  <a:moveTo>
                    <a:pt x="104000" y="0"/>
                  </a:moveTo>
                  <a:lnTo>
                    <a:pt x="104000" y="0"/>
                  </a:lnTo>
                  <a:cubicBezTo>
                    <a:pt x="62222" y="0"/>
                    <a:pt x="27555" y="15360"/>
                    <a:pt x="0" y="43200"/>
                  </a:cubicBezTo>
                  <a:cubicBezTo>
                    <a:pt x="119111" y="119040"/>
                    <a:pt x="119111" y="119040"/>
                    <a:pt x="119111" y="119040"/>
                  </a:cubicBezTo>
                  <a:cubicBezTo>
                    <a:pt x="119111" y="0"/>
                    <a:pt x="119111" y="0"/>
                    <a:pt x="119111" y="0"/>
                  </a:cubicBezTo>
                  <a:cubicBezTo>
                    <a:pt x="113777" y="0"/>
                    <a:pt x="109333" y="0"/>
                    <a:pt x="104000" y="0"/>
                  </a:cubicBezTo>
                </a:path>
              </a:pathLst>
            </a:custGeom>
            <a:solidFill>
              <a:srgbClr val="4B98A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6" name="深度视觉·原创设计 https://www.docer.com/works?userid=22383862"/>
            <p:cNvSpPr/>
            <p:nvPr/>
          </p:nvSpPr>
          <p:spPr>
            <a:xfrm>
              <a:off x="6019842" y="2958322"/>
              <a:ext cx="152314" cy="150257"/>
            </a:xfrm>
            <a:custGeom>
              <a:avLst/>
              <a:gdLst/>
              <a:ahLst/>
              <a:cxnLst/>
              <a:rect l="0" t="0" r="0" b="0"/>
              <a:pathLst>
                <a:path w="120000" h="120000" extrusionOk="0">
                  <a:moveTo>
                    <a:pt x="119625" y="59811"/>
                  </a:moveTo>
                  <a:lnTo>
                    <a:pt x="119625" y="59811"/>
                  </a:lnTo>
                  <a:cubicBezTo>
                    <a:pt x="119625" y="92915"/>
                    <a:pt x="93000" y="119623"/>
                    <a:pt x="59625" y="119623"/>
                  </a:cubicBezTo>
                  <a:cubicBezTo>
                    <a:pt x="26625" y="119623"/>
                    <a:pt x="0" y="92915"/>
                    <a:pt x="0" y="59811"/>
                  </a:cubicBezTo>
                  <a:cubicBezTo>
                    <a:pt x="0" y="26708"/>
                    <a:pt x="26625" y="0"/>
                    <a:pt x="59625" y="0"/>
                  </a:cubicBezTo>
                  <a:cubicBezTo>
                    <a:pt x="93000" y="0"/>
                    <a:pt x="119625" y="26708"/>
                    <a:pt x="119625" y="59811"/>
                  </a:cubicBezTo>
                </a:path>
              </a:pathLst>
            </a:custGeom>
            <a:solidFill>
              <a:srgbClr val="F2F2F2"/>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grpSp>
          <p:nvGrpSpPr>
            <p:cNvPr id="17" name="Shape 2966"/>
            <p:cNvGrpSpPr/>
            <p:nvPr/>
          </p:nvGrpSpPr>
          <p:grpSpPr>
            <a:xfrm>
              <a:off x="4236186" y="1821994"/>
              <a:ext cx="566739" cy="477150"/>
              <a:chOff x="8469196" y="3768364"/>
              <a:chExt cx="1133478" cy="954299"/>
            </a:xfrm>
          </p:grpSpPr>
          <p:sp>
            <p:nvSpPr>
              <p:cNvPr id="31" name="深度视觉·原创设计 https://www.docer.com/works?userid=22383862"/>
              <p:cNvSpPr/>
              <p:nvPr/>
            </p:nvSpPr>
            <p:spPr>
              <a:xfrm>
                <a:off x="8708506" y="3993925"/>
                <a:ext cx="894168" cy="728738"/>
              </a:xfrm>
              <a:custGeom>
                <a:avLst/>
                <a:gdLst/>
                <a:ahLst/>
                <a:cxnLst/>
                <a:rect l="0" t="0" r="0" b="0"/>
                <a:pathLst>
                  <a:path w="120000" h="120000" extrusionOk="0">
                    <a:moveTo>
                      <a:pt x="119867" y="119838"/>
                    </a:moveTo>
                    <a:lnTo>
                      <a:pt x="111277" y="119838"/>
                    </a:lnTo>
                    <a:lnTo>
                      <a:pt x="111277" y="9528"/>
                    </a:lnTo>
                    <a:lnTo>
                      <a:pt x="0" y="9528"/>
                    </a:lnTo>
                    <a:lnTo>
                      <a:pt x="0" y="0"/>
                    </a:lnTo>
                    <a:lnTo>
                      <a:pt x="119867" y="0"/>
                    </a:lnTo>
                    <a:lnTo>
                      <a:pt x="119867" y="119838"/>
                    </a:lnTo>
                  </a:path>
                </a:pathLst>
              </a:custGeom>
              <a:solidFill>
                <a:schemeClr val="accent1"/>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sp>
            <p:nvSpPr>
              <p:cNvPr id="32" name="深度视觉·原创设计 https://www.docer.com/works?userid=22383862"/>
              <p:cNvSpPr/>
              <p:nvPr/>
            </p:nvSpPr>
            <p:spPr>
              <a:xfrm>
                <a:off x="8469196" y="3768364"/>
                <a:ext cx="529555" cy="529203"/>
              </a:xfrm>
              <a:custGeom>
                <a:avLst/>
                <a:gdLst/>
                <a:ahLst/>
                <a:cxnLst/>
                <a:rect l="0" t="0" r="0" b="0"/>
                <a:pathLst>
                  <a:path w="120000" h="120000" extrusionOk="0">
                    <a:moveTo>
                      <a:pt x="119776" y="59217"/>
                    </a:moveTo>
                    <a:lnTo>
                      <a:pt x="119776" y="59217"/>
                    </a:lnTo>
                    <a:cubicBezTo>
                      <a:pt x="119776" y="93407"/>
                      <a:pt x="92290" y="119776"/>
                      <a:pt x="59217" y="119776"/>
                    </a:cubicBezTo>
                    <a:cubicBezTo>
                      <a:pt x="26368" y="119776"/>
                      <a:pt x="0" y="93407"/>
                      <a:pt x="0" y="59217"/>
                    </a:cubicBezTo>
                    <a:cubicBezTo>
                      <a:pt x="0" y="26368"/>
                      <a:pt x="26368" y="0"/>
                      <a:pt x="59217" y="0"/>
                    </a:cubicBezTo>
                    <a:cubicBezTo>
                      <a:pt x="92290" y="0"/>
                      <a:pt x="119776" y="26368"/>
                      <a:pt x="119776" y="59217"/>
                    </a:cubicBezTo>
                  </a:path>
                </a:pathLst>
              </a:custGeom>
              <a:solidFill>
                <a:schemeClr val="accent1"/>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grpSp>
        <p:grpSp>
          <p:nvGrpSpPr>
            <p:cNvPr id="18" name="Shape 2969"/>
            <p:cNvGrpSpPr/>
            <p:nvPr/>
          </p:nvGrpSpPr>
          <p:grpSpPr>
            <a:xfrm>
              <a:off x="7373204" y="3778851"/>
              <a:ext cx="566450" cy="605114"/>
              <a:chOff x="14720953" y="7682079"/>
              <a:chExt cx="1132901" cy="1210227"/>
            </a:xfrm>
          </p:grpSpPr>
          <p:sp>
            <p:nvSpPr>
              <p:cNvPr id="29" name="深度视觉·原创设计 https://www.docer.com/works?userid=22383862"/>
              <p:cNvSpPr/>
              <p:nvPr/>
            </p:nvSpPr>
            <p:spPr>
              <a:xfrm>
                <a:off x="14720953" y="7682079"/>
                <a:ext cx="859442" cy="971653"/>
              </a:xfrm>
              <a:custGeom>
                <a:avLst/>
                <a:gdLst/>
                <a:ahLst/>
                <a:cxnLst/>
                <a:rect l="0" t="0" r="0" b="0"/>
                <a:pathLst>
                  <a:path w="120000" h="120000" extrusionOk="0">
                    <a:moveTo>
                      <a:pt x="119862" y="119878"/>
                    </a:moveTo>
                    <a:lnTo>
                      <a:pt x="0" y="119878"/>
                    </a:lnTo>
                    <a:lnTo>
                      <a:pt x="0" y="0"/>
                    </a:lnTo>
                    <a:lnTo>
                      <a:pt x="8934" y="0"/>
                    </a:lnTo>
                    <a:lnTo>
                      <a:pt x="8934" y="112841"/>
                    </a:lnTo>
                    <a:lnTo>
                      <a:pt x="119862" y="112841"/>
                    </a:lnTo>
                    <a:lnTo>
                      <a:pt x="119862" y="119878"/>
                    </a:lnTo>
                  </a:path>
                </a:pathLst>
              </a:custGeom>
              <a:solidFill>
                <a:schemeClr val="accent1"/>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sp>
            <p:nvSpPr>
              <p:cNvPr id="30" name="深度视觉·原创设计 https://www.docer.com/works?userid=22383862"/>
              <p:cNvSpPr/>
              <p:nvPr/>
            </p:nvSpPr>
            <p:spPr>
              <a:xfrm>
                <a:off x="15324300" y="8358767"/>
                <a:ext cx="529555" cy="533538"/>
              </a:xfrm>
              <a:custGeom>
                <a:avLst/>
                <a:gdLst/>
                <a:ahLst/>
                <a:cxnLst/>
                <a:rect l="0" t="0" r="0" b="0"/>
                <a:pathLst>
                  <a:path w="120000" h="120000" extrusionOk="0">
                    <a:moveTo>
                      <a:pt x="0" y="59889"/>
                    </a:moveTo>
                    <a:lnTo>
                      <a:pt x="0" y="59889"/>
                    </a:lnTo>
                    <a:cubicBezTo>
                      <a:pt x="0" y="92375"/>
                      <a:pt x="26194" y="119779"/>
                      <a:pt x="59328" y="119779"/>
                    </a:cubicBezTo>
                    <a:cubicBezTo>
                      <a:pt x="92238" y="119779"/>
                      <a:pt x="119776" y="92375"/>
                      <a:pt x="119776" y="59889"/>
                    </a:cubicBezTo>
                    <a:cubicBezTo>
                      <a:pt x="119776" y="27403"/>
                      <a:pt x="92238" y="0"/>
                      <a:pt x="59328" y="0"/>
                    </a:cubicBezTo>
                    <a:cubicBezTo>
                      <a:pt x="26194" y="0"/>
                      <a:pt x="0" y="27403"/>
                      <a:pt x="0" y="59889"/>
                    </a:cubicBezTo>
                  </a:path>
                </a:pathLst>
              </a:custGeom>
              <a:solidFill>
                <a:schemeClr val="accent1"/>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grpSp>
        <p:grpSp>
          <p:nvGrpSpPr>
            <p:cNvPr id="19" name="Shape 2972"/>
            <p:cNvGrpSpPr/>
            <p:nvPr/>
          </p:nvGrpSpPr>
          <p:grpSpPr>
            <a:xfrm>
              <a:off x="7391664" y="1808438"/>
              <a:ext cx="360272" cy="496669"/>
              <a:chOff x="14824712" y="3741251"/>
              <a:chExt cx="720544" cy="993339"/>
            </a:xfrm>
          </p:grpSpPr>
          <p:sp>
            <p:nvSpPr>
              <p:cNvPr id="27" name="深度视觉·原创设计 https://www.docer.com/works?userid=22383862"/>
              <p:cNvSpPr/>
              <p:nvPr/>
            </p:nvSpPr>
            <p:spPr>
              <a:xfrm>
                <a:off x="14824712" y="4196712"/>
                <a:ext cx="486149" cy="537879"/>
              </a:xfrm>
              <a:custGeom>
                <a:avLst/>
                <a:gdLst/>
                <a:ahLst/>
                <a:cxnLst/>
                <a:rect l="0" t="0" r="0" b="0"/>
                <a:pathLst>
                  <a:path w="120000" h="120000" extrusionOk="0">
                    <a:moveTo>
                      <a:pt x="119757" y="119781"/>
                    </a:moveTo>
                    <a:lnTo>
                      <a:pt x="0" y="119781"/>
                    </a:lnTo>
                    <a:lnTo>
                      <a:pt x="0" y="106885"/>
                    </a:lnTo>
                    <a:lnTo>
                      <a:pt x="104000" y="106885"/>
                    </a:lnTo>
                    <a:lnTo>
                      <a:pt x="104000" y="0"/>
                    </a:lnTo>
                    <a:lnTo>
                      <a:pt x="119757" y="0"/>
                    </a:lnTo>
                    <a:lnTo>
                      <a:pt x="119757" y="119781"/>
                    </a:lnTo>
                  </a:path>
                </a:pathLst>
              </a:custGeom>
              <a:solidFill>
                <a:schemeClr val="accent2"/>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sp>
            <p:nvSpPr>
              <p:cNvPr id="28" name="深度视觉·原创设计 https://www.docer.com/works?userid=22383862"/>
              <p:cNvSpPr/>
              <p:nvPr/>
            </p:nvSpPr>
            <p:spPr>
              <a:xfrm>
                <a:off x="15015701" y="3741251"/>
                <a:ext cx="529555" cy="529203"/>
              </a:xfrm>
              <a:custGeom>
                <a:avLst/>
                <a:gdLst/>
                <a:ahLst/>
                <a:cxnLst/>
                <a:rect l="0" t="0" r="0" b="0"/>
                <a:pathLst>
                  <a:path w="120000" h="120000" extrusionOk="0">
                    <a:moveTo>
                      <a:pt x="119776" y="59217"/>
                    </a:moveTo>
                    <a:lnTo>
                      <a:pt x="119776" y="59217"/>
                    </a:lnTo>
                    <a:cubicBezTo>
                      <a:pt x="119776" y="93407"/>
                      <a:pt x="93407" y="119776"/>
                      <a:pt x="59217" y="119776"/>
                    </a:cubicBezTo>
                    <a:cubicBezTo>
                      <a:pt x="26368" y="119776"/>
                      <a:pt x="0" y="93407"/>
                      <a:pt x="0" y="59217"/>
                    </a:cubicBezTo>
                    <a:cubicBezTo>
                      <a:pt x="0" y="26368"/>
                      <a:pt x="26368" y="0"/>
                      <a:pt x="59217" y="0"/>
                    </a:cubicBezTo>
                    <a:cubicBezTo>
                      <a:pt x="93407" y="0"/>
                      <a:pt x="119776" y="26368"/>
                      <a:pt x="119776" y="59217"/>
                    </a:cubicBezTo>
                  </a:path>
                </a:pathLst>
              </a:custGeom>
              <a:solidFill>
                <a:schemeClr val="accent2"/>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grpSp>
        <p:grpSp>
          <p:nvGrpSpPr>
            <p:cNvPr id="20" name="Shape 2975"/>
            <p:cNvGrpSpPr/>
            <p:nvPr/>
          </p:nvGrpSpPr>
          <p:grpSpPr>
            <a:xfrm>
              <a:off x="4220994" y="3770033"/>
              <a:ext cx="594664" cy="349186"/>
              <a:chOff x="8394252" y="7686721"/>
              <a:chExt cx="1189329" cy="698372"/>
            </a:xfrm>
          </p:grpSpPr>
          <p:sp>
            <p:nvSpPr>
              <p:cNvPr id="25" name="深度视觉·原创设计 https://www.docer.com/works?userid=22383862"/>
              <p:cNvSpPr/>
              <p:nvPr/>
            </p:nvSpPr>
            <p:spPr>
              <a:xfrm>
                <a:off x="8689414" y="7686721"/>
                <a:ext cx="894168" cy="451124"/>
              </a:xfrm>
              <a:custGeom>
                <a:avLst/>
                <a:gdLst/>
                <a:ahLst/>
                <a:cxnLst/>
                <a:rect l="0" t="0" r="0" b="0"/>
                <a:pathLst>
                  <a:path w="120000" h="120000" extrusionOk="0">
                    <a:moveTo>
                      <a:pt x="119867" y="119739"/>
                    </a:moveTo>
                    <a:lnTo>
                      <a:pt x="0" y="119739"/>
                    </a:lnTo>
                    <a:lnTo>
                      <a:pt x="0" y="102782"/>
                    </a:lnTo>
                    <a:lnTo>
                      <a:pt x="111277" y="102782"/>
                    </a:lnTo>
                    <a:lnTo>
                      <a:pt x="111277" y="0"/>
                    </a:lnTo>
                    <a:lnTo>
                      <a:pt x="119867" y="0"/>
                    </a:lnTo>
                    <a:lnTo>
                      <a:pt x="119867" y="119739"/>
                    </a:lnTo>
                  </a:path>
                </a:pathLst>
              </a:custGeom>
              <a:solidFill>
                <a:schemeClr val="accent2"/>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sp>
            <p:nvSpPr>
              <p:cNvPr id="26" name="深度视觉·原创设计 https://www.docer.com/works?userid=22383862"/>
              <p:cNvSpPr/>
              <p:nvPr/>
            </p:nvSpPr>
            <p:spPr>
              <a:xfrm>
                <a:off x="8394252" y="7851554"/>
                <a:ext cx="529555" cy="533538"/>
              </a:xfrm>
              <a:custGeom>
                <a:avLst/>
                <a:gdLst/>
                <a:ahLst/>
                <a:cxnLst/>
                <a:rect l="0" t="0" r="0" b="0"/>
                <a:pathLst>
                  <a:path w="120000" h="120000" extrusionOk="0">
                    <a:moveTo>
                      <a:pt x="119776" y="60000"/>
                    </a:moveTo>
                    <a:lnTo>
                      <a:pt x="119776" y="60000"/>
                    </a:lnTo>
                    <a:cubicBezTo>
                      <a:pt x="119776" y="92546"/>
                      <a:pt x="93407" y="119778"/>
                      <a:pt x="60558" y="119778"/>
                    </a:cubicBezTo>
                    <a:cubicBezTo>
                      <a:pt x="26368" y="119778"/>
                      <a:pt x="0" y="92546"/>
                      <a:pt x="0" y="60000"/>
                    </a:cubicBezTo>
                    <a:cubicBezTo>
                      <a:pt x="0" y="27232"/>
                      <a:pt x="26368" y="0"/>
                      <a:pt x="60558" y="0"/>
                    </a:cubicBezTo>
                    <a:cubicBezTo>
                      <a:pt x="93407" y="0"/>
                      <a:pt x="119776" y="27232"/>
                      <a:pt x="119776" y="60000"/>
                    </a:cubicBezTo>
                  </a:path>
                </a:pathLst>
              </a:custGeom>
              <a:solidFill>
                <a:schemeClr val="accent2"/>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grpSp>
        <p:sp>
          <p:nvSpPr>
            <p:cNvPr id="21" name="深度视觉·原创设计 https://www.docer.com/works?userid=22383862"/>
            <p:cNvSpPr txBox="1"/>
            <p:nvPr/>
          </p:nvSpPr>
          <p:spPr>
            <a:xfrm>
              <a:off x="7838970" y="4057742"/>
              <a:ext cx="806090" cy="303945"/>
            </a:xfrm>
            <a:prstGeom prst="rect">
              <a:avLst/>
            </a:prstGeom>
            <a:noFill/>
            <a:ln>
              <a:noFill/>
            </a:ln>
          </p:spPr>
          <p:txBody>
            <a:bodyPr lIns="91376" tIns="45688" rIns="91376" bIns="45688" anchor="t" anchorCtr="0">
              <a:noAutofit/>
            </a:bodyPr>
            <a:lstStyle/>
            <a:p>
              <a:pPr algn="ctr">
                <a:buSzPct val="25000"/>
              </a:pPr>
              <a:r>
                <a:rPr lang="en-US" sz="1600" b="1">
                  <a:solidFill>
                    <a:schemeClr val="bg1">
                      <a:lumMod val="50000"/>
                    </a:schemeClr>
                  </a:solidFill>
                  <a:cs typeface="+mn-ea"/>
                  <a:sym typeface="+mn-lt"/>
                </a:rPr>
                <a:t>25%</a:t>
              </a:r>
              <a:endParaRPr lang="en-US" sz="1600" b="1">
                <a:solidFill>
                  <a:schemeClr val="bg1">
                    <a:lumMod val="50000"/>
                  </a:schemeClr>
                </a:solidFill>
                <a:cs typeface="+mn-ea"/>
                <a:sym typeface="+mn-lt"/>
              </a:endParaRPr>
            </a:p>
          </p:txBody>
        </p:sp>
        <p:sp>
          <p:nvSpPr>
            <p:cNvPr id="22" name="深度视觉·原创设计 https://www.docer.com/works?userid=22383862"/>
            <p:cNvSpPr txBox="1"/>
            <p:nvPr/>
          </p:nvSpPr>
          <p:spPr>
            <a:xfrm>
              <a:off x="7661633" y="1732223"/>
              <a:ext cx="806090" cy="303945"/>
            </a:xfrm>
            <a:prstGeom prst="rect">
              <a:avLst/>
            </a:prstGeom>
            <a:noFill/>
            <a:ln>
              <a:noFill/>
            </a:ln>
          </p:spPr>
          <p:txBody>
            <a:bodyPr lIns="91376" tIns="45688" rIns="91376" bIns="45688" anchor="t" anchorCtr="0">
              <a:noAutofit/>
            </a:bodyPr>
            <a:lstStyle/>
            <a:p>
              <a:pPr algn="ctr">
                <a:buSzPct val="25000"/>
              </a:pPr>
              <a:r>
                <a:rPr lang="en-US" sz="1600" b="1">
                  <a:solidFill>
                    <a:schemeClr val="bg1">
                      <a:lumMod val="50000"/>
                    </a:schemeClr>
                  </a:solidFill>
                  <a:cs typeface="+mn-ea"/>
                  <a:sym typeface="+mn-lt"/>
                </a:rPr>
                <a:t>25%</a:t>
              </a:r>
              <a:endParaRPr lang="en-US" sz="1600" b="1">
                <a:solidFill>
                  <a:schemeClr val="bg1">
                    <a:lumMod val="50000"/>
                  </a:schemeClr>
                </a:solidFill>
                <a:cs typeface="+mn-ea"/>
                <a:sym typeface="+mn-lt"/>
              </a:endParaRPr>
            </a:p>
          </p:txBody>
        </p:sp>
        <p:sp>
          <p:nvSpPr>
            <p:cNvPr id="23" name="深度视觉·原创设计 https://www.docer.com/works?userid=22383862"/>
            <p:cNvSpPr txBox="1"/>
            <p:nvPr/>
          </p:nvSpPr>
          <p:spPr>
            <a:xfrm>
              <a:off x="3469628" y="1775221"/>
              <a:ext cx="806090" cy="303945"/>
            </a:xfrm>
            <a:prstGeom prst="rect">
              <a:avLst/>
            </a:prstGeom>
            <a:noFill/>
            <a:ln>
              <a:noFill/>
            </a:ln>
          </p:spPr>
          <p:txBody>
            <a:bodyPr lIns="91376" tIns="45688" rIns="91376" bIns="45688" anchor="t" anchorCtr="0">
              <a:noAutofit/>
            </a:bodyPr>
            <a:lstStyle/>
            <a:p>
              <a:pPr algn="ctr">
                <a:buSzPct val="25000"/>
              </a:pPr>
              <a:r>
                <a:rPr lang="en-US" sz="1600" b="1">
                  <a:solidFill>
                    <a:schemeClr val="bg1">
                      <a:lumMod val="50000"/>
                    </a:schemeClr>
                  </a:solidFill>
                  <a:cs typeface="+mn-ea"/>
                  <a:sym typeface="+mn-lt"/>
                </a:rPr>
                <a:t>25%</a:t>
              </a:r>
              <a:endParaRPr lang="en-US" sz="1600" b="1">
                <a:solidFill>
                  <a:schemeClr val="bg1">
                    <a:lumMod val="50000"/>
                  </a:schemeClr>
                </a:solidFill>
                <a:cs typeface="+mn-ea"/>
                <a:sym typeface="+mn-lt"/>
              </a:endParaRPr>
            </a:p>
          </p:txBody>
        </p:sp>
        <p:sp>
          <p:nvSpPr>
            <p:cNvPr id="24" name="深度视觉·原创设计 https://www.docer.com/works?userid=22383862"/>
            <p:cNvSpPr txBox="1"/>
            <p:nvPr/>
          </p:nvSpPr>
          <p:spPr>
            <a:xfrm>
              <a:off x="3445288" y="3814971"/>
              <a:ext cx="806090" cy="303945"/>
            </a:xfrm>
            <a:prstGeom prst="rect">
              <a:avLst/>
            </a:prstGeom>
            <a:noFill/>
            <a:ln>
              <a:noFill/>
            </a:ln>
          </p:spPr>
          <p:txBody>
            <a:bodyPr lIns="91376" tIns="45688" rIns="91376" bIns="45688" anchor="t" anchorCtr="0">
              <a:noAutofit/>
            </a:bodyPr>
            <a:lstStyle/>
            <a:p>
              <a:pPr algn="ctr">
                <a:buSzPct val="25000"/>
              </a:pPr>
              <a:r>
                <a:rPr lang="en-US" sz="1600" b="1">
                  <a:solidFill>
                    <a:schemeClr val="bg1">
                      <a:lumMod val="50000"/>
                    </a:schemeClr>
                  </a:solidFill>
                  <a:cs typeface="+mn-ea"/>
                  <a:sym typeface="+mn-lt"/>
                </a:rPr>
                <a:t>25%</a:t>
              </a:r>
              <a:endParaRPr lang="en-US" sz="1600" b="1">
                <a:solidFill>
                  <a:schemeClr val="bg1">
                    <a:lumMod val="50000"/>
                  </a:schemeClr>
                </a:solidFill>
                <a:cs typeface="+mn-ea"/>
                <a:sym typeface="+mn-lt"/>
              </a:endParaRPr>
            </a:p>
          </p:txBody>
        </p:sp>
      </p:grpSp>
      <p:sp>
        <p:nvSpPr>
          <p:cNvPr id="33" name="深度视觉·原创设计 https://www.docer.com/works?userid=22383862"/>
          <p:cNvSpPr>
            <a:spLocks noChangeArrowheads="1"/>
          </p:cNvSpPr>
          <p:nvPr/>
        </p:nvSpPr>
        <p:spPr bwMode="auto">
          <a:xfrm>
            <a:off x="6526687" y="5074590"/>
            <a:ext cx="373851" cy="373854"/>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accent1"/>
          </a:solidFill>
          <a:ln>
            <a:noFill/>
          </a:ln>
          <a:effectLst/>
        </p:spPr>
        <p:txBody>
          <a:bodyPr wrap="none" anchor="ctr"/>
          <a:lstStyle/>
          <a:p>
            <a:endParaRPr lang="en-US" sz="450" dirty="0">
              <a:cs typeface="+mn-ea"/>
              <a:sym typeface="+mn-lt"/>
            </a:endParaRPr>
          </a:p>
        </p:txBody>
      </p:sp>
      <p:sp>
        <p:nvSpPr>
          <p:cNvPr id="34" name="深度视觉·原创设计 https://www.docer.com/works?userid=22383862"/>
          <p:cNvSpPr>
            <a:spLocks noChangeArrowheads="1"/>
          </p:cNvSpPr>
          <p:nvPr/>
        </p:nvSpPr>
        <p:spPr bwMode="auto">
          <a:xfrm>
            <a:off x="3670728" y="5087437"/>
            <a:ext cx="402338" cy="345370"/>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accent2"/>
          </a:solidFill>
          <a:ln>
            <a:noFill/>
          </a:ln>
          <a:effectLst/>
        </p:spPr>
        <p:txBody>
          <a:bodyPr wrap="none" anchor="ctr"/>
          <a:lstStyle/>
          <a:p>
            <a:endParaRPr lang="en-US" sz="450" dirty="0">
              <a:cs typeface="+mn-ea"/>
              <a:sym typeface="+mn-lt"/>
            </a:endParaRPr>
          </a:p>
        </p:txBody>
      </p:sp>
      <p:sp>
        <p:nvSpPr>
          <p:cNvPr id="35" name="深度视觉·原创设计 https://www.docer.com/works?userid=22383862"/>
          <p:cNvSpPr>
            <a:spLocks noChangeArrowheads="1"/>
          </p:cNvSpPr>
          <p:nvPr/>
        </p:nvSpPr>
        <p:spPr bwMode="auto">
          <a:xfrm>
            <a:off x="9372364" y="5120226"/>
            <a:ext cx="402338" cy="359610"/>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2"/>
          </a:solidFill>
          <a:ln>
            <a:noFill/>
          </a:ln>
          <a:effectLst/>
        </p:spPr>
        <p:txBody>
          <a:bodyPr wrap="none" anchor="ctr"/>
          <a:lstStyle/>
          <a:p>
            <a:endParaRPr lang="en-US" sz="450" dirty="0">
              <a:cs typeface="+mn-ea"/>
              <a:sym typeface="+mn-lt"/>
            </a:endParaRPr>
          </a:p>
        </p:txBody>
      </p:sp>
      <p:sp>
        <p:nvSpPr>
          <p:cNvPr id="36" name="深度视觉·原创设计 https://www.docer.com/works?userid=22383862"/>
          <p:cNvSpPr>
            <a:spLocks noChangeArrowheads="1"/>
          </p:cNvSpPr>
          <p:nvPr/>
        </p:nvSpPr>
        <p:spPr bwMode="auto">
          <a:xfrm>
            <a:off x="759969" y="5082364"/>
            <a:ext cx="402338" cy="270598"/>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accent1"/>
          </a:solidFill>
          <a:ln>
            <a:noFill/>
          </a:ln>
          <a:effectLst/>
        </p:spPr>
        <p:txBody>
          <a:bodyPr wrap="none" anchor="ctr"/>
          <a:lstStyle/>
          <a:p>
            <a:endParaRPr lang="en-US" sz="450" dirty="0">
              <a:cs typeface="+mn-ea"/>
              <a:sym typeface="+mn-lt"/>
            </a:endParaRPr>
          </a:p>
        </p:txBody>
      </p:sp>
      <p:sp>
        <p:nvSpPr>
          <p:cNvPr id="37" name="深度视觉·原创设计 https://www.docer.com/works?userid=22383862"/>
          <p:cNvSpPr/>
          <p:nvPr/>
        </p:nvSpPr>
        <p:spPr>
          <a:xfrm>
            <a:off x="1174115" y="5353050"/>
            <a:ext cx="1979295" cy="1013460"/>
          </a:xfrm>
          <a:prstGeom prst="rect">
            <a:avLst/>
          </a:prstGeom>
        </p:spPr>
        <p:txBody>
          <a:bodyPr wrap="square" lIns="91433" tIns="45716" rIns="91433" bIns="45716">
            <a:spAutoFit/>
          </a:bodyPr>
          <a:lstStyle/>
          <a:p>
            <a:pPr lvl="0" algn="l">
              <a:lnSpc>
                <a:spcPct val="100000"/>
              </a:lnSpc>
              <a:defRPr/>
            </a:pPr>
            <a:r>
              <a:rPr lang="en-US" altLang="zh-CN" sz="1200" dirty="0">
                <a:solidFill>
                  <a:schemeClr val="bg1">
                    <a:lumMod val="50000"/>
                  </a:schemeClr>
                </a:solidFill>
                <a:cs typeface="+mn-ea"/>
                <a:sym typeface="+mn-lt"/>
              </a:rPr>
              <a:t>1.</a:t>
            </a:r>
            <a:r>
              <a:rPr lang="zh-CN" altLang="en-US" sz="1200" dirty="0">
                <a:solidFill>
                  <a:schemeClr val="bg1">
                    <a:lumMod val="50000"/>
                  </a:schemeClr>
                </a:solidFill>
                <a:cs typeface="+mn-ea"/>
                <a:sym typeface="+mn-lt"/>
              </a:rPr>
              <a:t>响应全民健身号召，</a:t>
            </a:r>
            <a:r>
              <a:rPr lang="zh-CN" altLang="en-US" sz="1200" dirty="0">
                <a:solidFill>
                  <a:schemeClr val="bg1">
                    <a:lumMod val="50000"/>
                  </a:schemeClr>
                </a:solidFill>
                <a:cs typeface="+mn-ea"/>
                <a:sym typeface="+mn-lt"/>
              </a:rPr>
              <a:t>政策支持</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2.</a:t>
            </a:r>
            <a:r>
              <a:rPr lang="zh-CN" altLang="en-US" sz="1200" dirty="0">
                <a:solidFill>
                  <a:schemeClr val="bg1">
                    <a:lumMod val="50000"/>
                  </a:schemeClr>
                </a:solidFill>
                <a:cs typeface="+mn-ea"/>
                <a:sym typeface="+mn-lt"/>
              </a:rPr>
              <a:t>符合上海城市建设</a:t>
            </a:r>
            <a:r>
              <a:rPr lang="zh-CN" altLang="en-US" sz="1200" dirty="0">
                <a:solidFill>
                  <a:schemeClr val="bg1">
                    <a:lumMod val="50000"/>
                  </a:schemeClr>
                </a:solidFill>
                <a:cs typeface="+mn-ea"/>
                <a:sym typeface="+mn-lt"/>
              </a:rPr>
              <a:t>目标</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3.</a:t>
            </a:r>
            <a:r>
              <a:rPr lang="zh-CN" altLang="en-US" sz="1200" dirty="0">
                <a:solidFill>
                  <a:schemeClr val="bg1">
                    <a:lumMod val="50000"/>
                  </a:schemeClr>
                </a:solidFill>
                <a:cs typeface="+mn-ea"/>
                <a:sym typeface="+mn-lt"/>
              </a:rPr>
              <a:t>基于同济大学，同济乒协，</a:t>
            </a:r>
            <a:r>
              <a:rPr lang="zh-CN" altLang="en-US" sz="1200" dirty="0">
                <a:solidFill>
                  <a:schemeClr val="bg1">
                    <a:lumMod val="50000"/>
                  </a:schemeClr>
                </a:solidFill>
                <a:cs typeface="+mn-ea"/>
                <a:sym typeface="+mn-lt"/>
              </a:rPr>
              <a:t>同济大学乒乓球</a:t>
            </a:r>
            <a:r>
              <a:rPr lang="zh-CN" altLang="en-US" sz="1200" dirty="0">
                <a:solidFill>
                  <a:schemeClr val="bg1">
                    <a:lumMod val="50000"/>
                  </a:schemeClr>
                </a:solidFill>
                <a:cs typeface="+mn-ea"/>
                <a:sym typeface="+mn-lt"/>
              </a:rPr>
              <a:t>校队</a:t>
            </a:r>
            <a:endParaRPr lang="zh-CN" altLang="en-US" sz="1200" dirty="0">
              <a:solidFill>
                <a:schemeClr val="bg1">
                  <a:lumMod val="50000"/>
                </a:schemeClr>
              </a:solidFill>
              <a:cs typeface="+mn-ea"/>
              <a:sym typeface="+mn-lt"/>
            </a:endParaRPr>
          </a:p>
        </p:txBody>
      </p:sp>
      <p:sp>
        <p:nvSpPr>
          <p:cNvPr id="38" name="深度视觉·原创设计 https://www.docer.com/works?userid=22383862"/>
          <p:cNvSpPr/>
          <p:nvPr/>
        </p:nvSpPr>
        <p:spPr>
          <a:xfrm>
            <a:off x="1218922" y="4976759"/>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rPr>
              <a:t>political</a:t>
            </a:r>
            <a:endPar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9" name="深度视觉·原创设计 https://www.docer.com/works?userid=22383862"/>
          <p:cNvSpPr/>
          <p:nvPr/>
        </p:nvSpPr>
        <p:spPr>
          <a:xfrm>
            <a:off x="4109239" y="5352962"/>
            <a:ext cx="2058669" cy="1197610"/>
          </a:xfrm>
          <a:prstGeom prst="rect">
            <a:avLst/>
          </a:prstGeom>
        </p:spPr>
        <p:txBody>
          <a:bodyPr wrap="square" lIns="91433" tIns="45716" rIns="91433" bIns="45716">
            <a:spAutoFit/>
          </a:bodyPr>
          <a:lstStyle/>
          <a:p>
            <a:pPr lvl="0" algn="l">
              <a:lnSpc>
                <a:spcPct val="100000"/>
              </a:lnSpc>
              <a:defRPr/>
            </a:pPr>
            <a:r>
              <a:rPr lang="en-US" altLang="zh-CN" sz="1200" dirty="0">
                <a:solidFill>
                  <a:schemeClr val="bg1">
                    <a:lumMod val="50000"/>
                  </a:schemeClr>
                </a:solidFill>
                <a:cs typeface="+mn-ea"/>
                <a:sym typeface="+mn-lt"/>
              </a:rPr>
              <a:t>1.</a:t>
            </a:r>
            <a:r>
              <a:rPr lang="zh-CN" altLang="en-US" sz="1200" dirty="0">
                <a:solidFill>
                  <a:schemeClr val="bg1">
                    <a:lumMod val="50000"/>
                  </a:schemeClr>
                </a:solidFill>
                <a:cs typeface="+mn-ea"/>
                <a:sym typeface="+mn-lt"/>
              </a:rPr>
              <a:t>乒乓球运动与市场经济</a:t>
            </a:r>
            <a:r>
              <a:rPr lang="zh-CN" altLang="en-US" sz="1200" dirty="0">
                <a:solidFill>
                  <a:schemeClr val="bg1">
                    <a:lumMod val="50000"/>
                  </a:schemeClr>
                </a:solidFill>
                <a:cs typeface="+mn-ea"/>
                <a:sym typeface="+mn-lt"/>
              </a:rPr>
              <a:t>结合紧密</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2.</a:t>
            </a:r>
            <a:r>
              <a:rPr lang="zh-CN" altLang="en-US" sz="1200" dirty="0">
                <a:solidFill>
                  <a:schemeClr val="bg1">
                    <a:lumMod val="50000"/>
                  </a:schemeClr>
                </a:solidFill>
                <a:cs typeface="+mn-ea"/>
                <a:sym typeface="+mn-lt"/>
              </a:rPr>
              <a:t>乒乓球项目市场运作处于</a:t>
            </a:r>
            <a:r>
              <a:rPr lang="zh-CN" altLang="en-US" sz="1200" dirty="0">
                <a:solidFill>
                  <a:schemeClr val="bg1">
                    <a:lumMod val="50000"/>
                  </a:schemeClr>
                </a:solidFill>
                <a:cs typeface="+mn-ea"/>
                <a:sym typeface="+mn-lt"/>
              </a:rPr>
              <a:t>初级阶段</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3.</a:t>
            </a:r>
            <a:r>
              <a:rPr lang="zh-CN" altLang="en-US" sz="1200" dirty="0">
                <a:solidFill>
                  <a:schemeClr val="bg1">
                    <a:lumMod val="50000"/>
                  </a:schemeClr>
                </a:solidFill>
                <a:cs typeface="+mn-ea"/>
                <a:sym typeface="+mn-lt"/>
              </a:rPr>
              <a:t>互联网经济发展迅速，社会融资规模</a:t>
            </a:r>
            <a:r>
              <a:rPr lang="zh-CN" altLang="en-US" sz="1200" dirty="0">
                <a:solidFill>
                  <a:schemeClr val="bg1">
                    <a:lumMod val="50000"/>
                  </a:schemeClr>
                </a:solidFill>
                <a:cs typeface="+mn-ea"/>
                <a:sym typeface="+mn-lt"/>
              </a:rPr>
              <a:t>逐年扩大</a:t>
            </a:r>
            <a:endParaRPr lang="en-US" altLang="zh-CN" sz="1200" dirty="0">
              <a:solidFill>
                <a:schemeClr val="bg1">
                  <a:lumMod val="50000"/>
                </a:schemeClr>
              </a:solidFill>
              <a:cs typeface="+mn-ea"/>
              <a:sym typeface="+mn-lt"/>
            </a:endParaRPr>
          </a:p>
        </p:txBody>
      </p:sp>
      <p:sp>
        <p:nvSpPr>
          <p:cNvPr id="40" name="深度视觉·原创设计 https://www.docer.com/works?userid=22383862"/>
          <p:cNvSpPr/>
          <p:nvPr/>
        </p:nvSpPr>
        <p:spPr>
          <a:xfrm>
            <a:off x="4109240" y="4976759"/>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rPr>
              <a:t>economic</a:t>
            </a:r>
            <a:endPar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1" name="深度视觉·原创设计 https://www.docer.com/works?userid=22383862"/>
          <p:cNvSpPr/>
          <p:nvPr/>
        </p:nvSpPr>
        <p:spPr>
          <a:xfrm>
            <a:off x="6996974" y="5352962"/>
            <a:ext cx="2058669" cy="828675"/>
          </a:xfrm>
          <a:prstGeom prst="rect">
            <a:avLst/>
          </a:prstGeom>
        </p:spPr>
        <p:txBody>
          <a:bodyPr wrap="square" lIns="91433" tIns="45716" rIns="91433" bIns="45716">
            <a:spAutoFit/>
          </a:bodyPr>
          <a:lstStyle/>
          <a:p>
            <a:pPr lvl="0" algn="l">
              <a:lnSpc>
                <a:spcPct val="100000"/>
              </a:lnSpc>
              <a:defRPr/>
            </a:pPr>
            <a:r>
              <a:rPr lang="en-US" altLang="zh-CN" sz="1200" dirty="0">
                <a:solidFill>
                  <a:schemeClr val="bg1">
                    <a:lumMod val="50000"/>
                  </a:schemeClr>
                </a:solidFill>
                <a:cs typeface="+mn-ea"/>
                <a:sym typeface="+mn-lt"/>
              </a:rPr>
              <a:t>1.</a:t>
            </a:r>
            <a:r>
              <a:rPr lang="zh-CN" altLang="en-US" sz="1200" dirty="0">
                <a:solidFill>
                  <a:schemeClr val="bg1">
                    <a:lumMod val="50000"/>
                  </a:schemeClr>
                </a:solidFill>
                <a:cs typeface="+mn-ea"/>
                <a:sym typeface="+mn-lt"/>
              </a:rPr>
              <a:t>初始积分使参赛者愿意</a:t>
            </a:r>
            <a:r>
              <a:rPr lang="zh-CN" altLang="en-US" sz="1200" dirty="0">
                <a:solidFill>
                  <a:schemeClr val="bg1">
                    <a:lumMod val="50000"/>
                  </a:schemeClr>
                </a:solidFill>
                <a:cs typeface="+mn-ea"/>
                <a:sym typeface="+mn-lt"/>
              </a:rPr>
              <a:t>付费参赛</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2.</a:t>
            </a:r>
            <a:r>
              <a:rPr lang="zh-CN" altLang="en-US" sz="1200" dirty="0">
                <a:solidFill>
                  <a:schemeClr val="bg1">
                    <a:lumMod val="50000"/>
                  </a:schemeClr>
                </a:solidFill>
                <a:cs typeface="+mn-ea"/>
                <a:sym typeface="+mn-lt"/>
              </a:rPr>
              <a:t>网络上关于乒乓球的信息较少，项目可补足信息</a:t>
            </a:r>
            <a:r>
              <a:rPr lang="zh-CN" altLang="en-US" sz="1200" dirty="0">
                <a:solidFill>
                  <a:schemeClr val="bg1">
                    <a:lumMod val="50000"/>
                  </a:schemeClr>
                </a:solidFill>
                <a:cs typeface="+mn-ea"/>
                <a:sym typeface="+mn-lt"/>
              </a:rPr>
              <a:t>差</a:t>
            </a:r>
            <a:endParaRPr lang="en-US" altLang="zh-CN" sz="1200" dirty="0">
              <a:solidFill>
                <a:schemeClr val="bg1">
                  <a:lumMod val="50000"/>
                </a:schemeClr>
              </a:solidFill>
              <a:cs typeface="+mn-ea"/>
              <a:sym typeface="+mn-lt"/>
            </a:endParaRPr>
          </a:p>
        </p:txBody>
      </p:sp>
      <p:sp>
        <p:nvSpPr>
          <p:cNvPr id="42" name="深度视觉·原创设计 https://www.docer.com/works?userid=22383862"/>
          <p:cNvSpPr/>
          <p:nvPr/>
        </p:nvSpPr>
        <p:spPr>
          <a:xfrm>
            <a:off x="6996975" y="4976759"/>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rPr>
              <a:t>social</a:t>
            </a:r>
            <a:endPar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3" name="深度视觉·原创设计 https://www.docer.com/works?userid=22383862"/>
          <p:cNvSpPr/>
          <p:nvPr/>
        </p:nvSpPr>
        <p:spPr>
          <a:xfrm>
            <a:off x="9766225" y="5352962"/>
            <a:ext cx="2058669" cy="828675"/>
          </a:xfrm>
          <a:prstGeom prst="rect">
            <a:avLst/>
          </a:prstGeom>
        </p:spPr>
        <p:txBody>
          <a:bodyPr wrap="square" lIns="91433" tIns="45716" rIns="91433" bIns="45716">
            <a:spAutoFit/>
          </a:bodyPr>
          <a:lstStyle/>
          <a:p>
            <a:pPr lvl="0" algn="l">
              <a:lnSpc>
                <a:spcPct val="100000"/>
              </a:lnSpc>
              <a:defRPr/>
            </a:pPr>
            <a:r>
              <a:rPr lang="en-US" altLang="zh-CN" sz="1200" dirty="0">
                <a:solidFill>
                  <a:schemeClr val="bg1">
                    <a:lumMod val="50000"/>
                  </a:schemeClr>
                </a:solidFill>
                <a:cs typeface="+mn-ea"/>
                <a:sym typeface="+mn-lt"/>
              </a:rPr>
              <a:t>1.</a:t>
            </a:r>
            <a:r>
              <a:rPr lang="zh-CN" altLang="en-US" sz="1200" dirty="0">
                <a:solidFill>
                  <a:schemeClr val="bg1">
                    <a:lumMod val="50000"/>
                  </a:schemeClr>
                </a:solidFill>
                <a:cs typeface="+mn-ea"/>
                <a:sym typeface="+mn-lt"/>
              </a:rPr>
              <a:t>网络营销有利于开拓</a:t>
            </a:r>
            <a:r>
              <a:rPr lang="zh-CN" altLang="en-US" sz="1200" dirty="0">
                <a:solidFill>
                  <a:schemeClr val="bg1">
                    <a:lumMod val="50000"/>
                  </a:schemeClr>
                </a:solidFill>
                <a:cs typeface="+mn-ea"/>
                <a:sym typeface="+mn-lt"/>
              </a:rPr>
              <a:t>目标市场</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2.</a:t>
            </a:r>
            <a:r>
              <a:rPr lang="zh-CN" altLang="en-US" sz="1200" dirty="0">
                <a:solidFill>
                  <a:schemeClr val="bg1">
                    <a:lumMod val="50000"/>
                  </a:schemeClr>
                </a:solidFill>
                <a:cs typeface="+mn-ea"/>
                <a:sym typeface="+mn-lt"/>
              </a:rPr>
              <a:t>网络平台线上线下相结合的方式提供</a:t>
            </a:r>
            <a:r>
              <a:rPr lang="zh-CN" altLang="en-US" sz="1200" dirty="0">
                <a:solidFill>
                  <a:schemeClr val="bg1">
                    <a:lumMod val="50000"/>
                  </a:schemeClr>
                </a:solidFill>
                <a:cs typeface="+mn-ea"/>
                <a:sym typeface="+mn-lt"/>
              </a:rPr>
              <a:t>用户粘性</a:t>
            </a:r>
            <a:endParaRPr lang="zh-CN" altLang="en-US" sz="1200" dirty="0">
              <a:solidFill>
                <a:schemeClr val="bg1">
                  <a:lumMod val="50000"/>
                </a:schemeClr>
              </a:solidFill>
              <a:cs typeface="+mn-ea"/>
              <a:sym typeface="+mn-lt"/>
            </a:endParaRPr>
          </a:p>
        </p:txBody>
      </p:sp>
      <p:sp>
        <p:nvSpPr>
          <p:cNvPr id="44" name="深度视觉·原创设计 https://www.docer.com/works?userid=22383862"/>
          <p:cNvSpPr/>
          <p:nvPr/>
        </p:nvSpPr>
        <p:spPr>
          <a:xfrm>
            <a:off x="9766226" y="4976759"/>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rPr>
              <a:t>technological</a:t>
            </a:r>
            <a:endPar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250" fill="hold"/>
                                        <p:tgtEl>
                                          <p:spTgt spid="38"/>
                                        </p:tgtEl>
                                        <p:attrNameLst>
                                          <p:attrName>ppt_w</p:attrName>
                                        </p:attrNameLst>
                                      </p:cBhvr>
                                      <p:tavLst>
                                        <p:tav tm="0">
                                          <p:val>
                                            <p:fltVal val="0"/>
                                          </p:val>
                                        </p:tav>
                                        <p:tav tm="100000">
                                          <p:val>
                                            <p:strVal val="#ppt_w"/>
                                          </p:val>
                                        </p:tav>
                                      </p:tavLst>
                                    </p:anim>
                                    <p:anim calcmode="lin" valueType="num">
                                      <p:cBhvr>
                                        <p:cTn id="8" dur="250" fill="hold"/>
                                        <p:tgtEl>
                                          <p:spTgt spid="38"/>
                                        </p:tgtEl>
                                        <p:attrNameLst>
                                          <p:attrName>ppt_h</p:attrName>
                                        </p:attrNameLst>
                                      </p:cBhvr>
                                      <p:tavLst>
                                        <p:tav tm="0">
                                          <p:val>
                                            <p:fltVal val="0"/>
                                          </p:val>
                                        </p:tav>
                                        <p:tav tm="100000">
                                          <p:val>
                                            <p:strVal val="#ppt_h"/>
                                          </p:val>
                                        </p:tav>
                                      </p:tavLst>
                                    </p:anim>
                                    <p:animEffect transition="in" filter="fade">
                                      <p:cBhvr>
                                        <p:cTn id="9" dur="250"/>
                                        <p:tgtEl>
                                          <p:spTgt spid="38"/>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37"/>
                                        </p:tgtEl>
                                        <p:attrNameLst>
                                          <p:attrName>style.visibility</p:attrName>
                                        </p:attrNameLst>
                                      </p:cBhvr>
                                      <p:to>
                                        <p:strVal val="visible"/>
                                      </p:to>
                                    </p:set>
                                    <p:anim calcmode="lin" valueType="num">
                                      <p:cBhvr>
                                        <p:cTn id="13" dur="250" fill="hold"/>
                                        <p:tgtEl>
                                          <p:spTgt spid="37"/>
                                        </p:tgtEl>
                                        <p:attrNameLst>
                                          <p:attrName>ppt_w</p:attrName>
                                        </p:attrNameLst>
                                      </p:cBhvr>
                                      <p:tavLst>
                                        <p:tav tm="0">
                                          <p:val>
                                            <p:fltVal val="0"/>
                                          </p:val>
                                        </p:tav>
                                        <p:tav tm="100000">
                                          <p:val>
                                            <p:strVal val="#ppt_w"/>
                                          </p:val>
                                        </p:tav>
                                      </p:tavLst>
                                    </p:anim>
                                    <p:anim calcmode="lin" valueType="num">
                                      <p:cBhvr>
                                        <p:cTn id="14" dur="250" fill="hold"/>
                                        <p:tgtEl>
                                          <p:spTgt spid="37"/>
                                        </p:tgtEl>
                                        <p:attrNameLst>
                                          <p:attrName>ppt_h</p:attrName>
                                        </p:attrNameLst>
                                      </p:cBhvr>
                                      <p:tavLst>
                                        <p:tav tm="0">
                                          <p:val>
                                            <p:fltVal val="0"/>
                                          </p:val>
                                        </p:tav>
                                        <p:tav tm="100000">
                                          <p:val>
                                            <p:strVal val="#ppt_h"/>
                                          </p:val>
                                        </p:tav>
                                      </p:tavLst>
                                    </p:anim>
                                    <p:animEffect transition="in" filter="fade">
                                      <p:cBhvr>
                                        <p:cTn id="15" dur="250"/>
                                        <p:tgtEl>
                                          <p:spTgt spid="37"/>
                                        </p:tgtEl>
                                      </p:cBhvr>
                                    </p:animEffect>
                                  </p:childTnLst>
                                </p:cTn>
                              </p:par>
                            </p:childTnLst>
                          </p:cTn>
                        </p:par>
                        <p:par>
                          <p:cTn id="16" fill="hold">
                            <p:stCondLst>
                              <p:cond delay="996"/>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250" fill="hold"/>
                                        <p:tgtEl>
                                          <p:spTgt spid="40"/>
                                        </p:tgtEl>
                                        <p:attrNameLst>
                                          <p:attrName>ppt_w</p:attrName>
                                        </p:attrNameLst>
                                      </p:cBhvr>
                                      <p:tavLst>
                                        <p:tav tm="0">
                                          <p:val>
                                            <p:fltVal val="0"/>
                                          </p:val>
                                        </p:tav>
                                        <p:tav tm="100000">
                                          <p:val>
                                            <p:strVal val="#ppt_w"/>
                                          </p:val>
                                        </p:tav>
                                      </p:tavLst>
                                    </p:anim>
                                    <p:anim calcmode="lin" valueType="num">
                                      <p:cBhvr>
                                        <p:cTn id="20" dur="250" fill="hold"/>
                                        <p:tgtEl>
                                          <p:spTgt spid="40"/>
                                        </p:tgtEl>
                                        <p:attrNameLst>
                                          <p:attrName>ppt_h</p:attrName>
                                        </p:attrNameLst>
                                      </p:cBhvr>
                                      <p:tavLst>
                                        <p:tav tm="0">
                                          <p:val>
                                            <p:fltVal val="0"/>
                                          </p:val>
                                        </p:tav>
                                        <p:tav tm="100000">
                                          <p:val>
                                            <p:strVal val="#ppt_h"/>
                                          </p:val>
                                        </p:tav>
                                      </p:tavLst>
                                    </p:anim>
                                    <p:animEffect transition="in" filter="fade">
                                      <p:cBhvr>
                                        <p:cTn id="21" dur="250"/>
                                        <p:tgtEl>
                                          <p:spTgt spid="40"/>
                                        </p:tgtEl>
                                      </p:cBhvr>
                                    </p:animEffect>
                                  </p:childTnLst>
                                </p:cTn>
                              </p:par>
                            </p:childTnLst>
                          </p:cTn>
                        </p:par>
                        <p:par>
                          <p:cTn id="22" fill="hold">
                            <p:stCondLst>
                              <p:cond delay="1496"/>
                            </p:stCondLst>
                            <p:childTnLst>
                              <p:par>
                                <p:cTn id="23" presetID="53" presetClass="entr" presetSubtype="16" fill="hold" grpId="0" nodeType="afterEffect">
                                  <p:stCondLst>
                                    <p:cond delay="0"/>
                                  </p:stCondLst>
                                  <p:iterate type="lt">
                                    <p:tmPct val="4054"/>
                                  </p:iterate>
                                  <p:childTnLst>
                                    <p:set>
                                      <p:cBhvr>
                                        <p:cTn id="24" dur="1" fill="hold">
                                          <p:stCondLst>
                                            <p:cond delay="0"/>
                                          </p:stCondLst>
                                        </p:cTn>
                                        <p:tgtEl>
                                          <p:spTgt spid="39"/>
                                        </p:tgtEl>
                                        <p:attrNameLst>
                                          <p:attrName>style.visibility</p:attrName>
                                        </p:attrNameLst>
                                      </p:cBhvr>
                                      <p:to>
                                        <p:strVal val="visible"/>
                                      </p:to>
                                    </p:set>
                                    <p:anim calcmode="lin" valueType="num">
                                      <p:cBhvr>
                                        <p:cTn id="25" dur="250" fill="hold"/>
                                        <p:tgtEl>
                                          <p:spTgt spid="39"/>
                                        </p:tgtEl>
                                        <p:attrNameLst>
                                          <p:attrName>ppt_w</p:attrName>
                                        </p:attrNameLst>
                                      </p:cBhvr>
                                      <p:tavLst>
                                        <p:tav tm="0">
                                          <p:val>
                                            <p:fltVal val="0"/>
                                          </p:val>
                                        </p:tav>
                                        <p:tav tm="100000">
                                          <p:val>
                                            <p:strVal val="#ppt_w"/>
                                          </p:val>
                                        </p:tav>
                                      </p:tavLst>
                                    </p:anim>
                                    <p:anim calcmode="lin" valueType="num">
                                      <p:cBhvr>
                                        <p:cTn id="26" dur="250" fill="hold"/>
                                        <p:tgtEl>
                                          <p:spTgt spid="39"/>
                                        </p:tgtEl>
                                        <p:attrNameLst>
                                          <p:attrName>ppt_h</p:attrName>
                                        </p:attrNameLst>
                                      </p:cBhvr>
                                      <p:tavLst>
                                        <p:tav tm="0">
                                          <p:val>
                                            <p:fltVal val="0"/>
                                          </p:val>
                                        </p:tav>
                                        <p:tav tm="100000">
                                          <p:val>
                                            <p:strVal val="#ppt_h"/>
                                          </p:val>
                                        </p:tav>
                                      </p:tavLst>
                                    </p:anim>
                                    <p:animEffect transition="in" filter="fade">
                                      <p:cBhvr>
                                        <p:cTn id="27" dur="250"/>
                                        <p:tgtEl>
                                          <p:spTgt spid="39"/>
                                        </p:tgtEl>
                                      </p:cBhvr>
                                    </p:animEffect>
                                  </p:childTnLst>
                                </p:cTn>
                              </p:par>
                            </p:childTnLst>
                          </p:cTn>
                        </p:par>
                        <p:par>
                          <p:cTn id="28" fill="hold">
                            <p:stCondLst>
                              <p:cond delay="2043"/>
                            </p:stCondLst>
                            <p:childTnLst>
                              <p:par>
                                <p:cTn id="29" presetID="53" presetClass="entr" presetSubtype="16"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250" fill="hold"/>
                                        <p:tgtEl>
                                          <p:spTgt spid="42"/>
                                        </p:tgtEl>
                                        <p:attrNameLst>
                                          <p:attrName>ppt_w</p:attrName>
                                        </p:attrNameLst>
                                      </p:cBhvr>
                                      <p:tavLst>
                                        <p:tav tm="0">
                                          <p:val>
                                            <p:fltVal val="0"/>
                                          </p:val>
                                        </p:tav>
                                        <p:tav tm="100000">
                                          <p:val>
                                            <p:strVal val="#ppt_w"/>
                                          </p:val>
                                        </p:tav>
                                      </p:tavLst>
                                    </p:anim>
                                    <p:anim calcmode="lin" valueType="num">
                                      <p:cBhvr>
                                        <p:cTn id="32" dur="250" fill="hold"/>
                                        <p:tgtEl>
                                          <p:spTgt spid="42"/>
                                        </p:tgtEl>
                                        <p:attrNameLst>
                                          <p:attrName>ppt_h</p:attrName>
                                        </p:attrNameLst>
                                      </p:cBhvr>
                                      <p:tavLst>
                                        <p:tav tm="0">
                                          <p:val>
                                            <p:fltVal val="0"/>
                                          </p:val>
                                        </p:tav>
                                        <p:tav tm="100000">
                                          <p:val>
                                            <p:strVal val="#ppt_h"/>
                                          </p:val>
                                        </p:tav>
                                      </p:tavLst>
                                    </p:anim>
                                    <p:animEffect transition="in" filter="fade">
                                      <p:cBhvr>
                                        <p:cTn id="33" dur="250"/>
                                        <p:tgtEl>
                                          <p:spTgt spid="42"/>
                                        </p:tgtEl>
                                      </p:cBhvr>
                                    </p:animEffect>
                                  </p:childTnLst>
                                </p:cTn>
                              </p:par>
                            </p:childTnLst>
                          </p:cTn>
                        </p:par>
                        <p:par>
                          <p:cTn id="34" fill="hold">
                            <p:stCondLst>
                              <p:cond delay="2543"/>
                            </p:stCondLst>
                            <p:childTnLst>
                              <p:par>
                                <p:cTn id="35" presetID="53" presetClass="entr" presetSubtype="16" fill="hold" grpId="0" nodeType="afterEffect">
                                  <p:stCondLst>
                                    <p:cond delay="0"/>
                                  </p:stCondLst>
                                  <p:iterate type="lt">
                                    <p:tmPct val="4054"/>
                                  </p:iterate>
                                  <p:childTnLst>
                                    <p:set>
                                      <p:cBhvr>
                                        <p:cTn id="36" dur="1" fill="hold">
                                          <p:stCondLst>
                                            <p:cond delay="0"/>
                                          </p:stCondLst>
                                        </p:cTn>
                                        <p:tgtEl>
                                          <p:spTgt spid="41"/>
                                        </p:tgtEl>
                                        <p:attrNameLst>
                                          <p:attrName>style.visibility</p:attrName>
                                        </p:attrNameLst>
                                      </p:cBhvr>
                                      <p:to>
                                        <p:strVal val="visible"/>
                                      </p:to>
                                    </p:set>
                                    <p:anim calcmode="lin" valueType="num">
                                      <p:cBhvr>
                                        <p:cTn id="37" dur="250" fill="hold"/>
                                        <p:tgtEl>
                                          <p:spTgt spid="41"/>
                                        </p:tgtEl>
                                        <p:attrNameLst>
                                          <p:attrName>ppt_w</p:attrName>
                                        </p:attrNameLst>
                                      </p:cBhvr>
                                      <p:tavLst>
                                        <p:tav tm="0">
                                          <p:val>
                                            <p:fltVal val="0"/>
                                          </p:val>
                                        </p:tav>
                                        <p:tav tm="100000">
                                          <p:val>
                                            <p:strVal val="#ppt_w"/>
                                          </p:val>
                                        </p:tav>
                                      </p:tavLst>
                                    </p:anim>
                                    <p:anim calcmode="lin" valueType="num">
                                      <p:cBhvr>
                                        <p:cTn id="38" dur="250" fill="hold"/>
                                        <p:tgtEl>
                                          <p:spTgt spid="41"/>
                                        </p:tgtEl>
                                        <p:attrNameLst>
                                          <p:attrName>ppt_h</p:attrName>
                                        </p:attrNameLst>
                                      </p:cBhvr>
                                      <p:tavLst>
                                        <p:tav tm="0">
                                          <p:val>
                                            <p:fltVal val="0"/>
                                          </p:val>
                                        </p:tav>
                                        <p:tav tm="100000">
                                          <p:val>
                                            <p:strVal val="#ppt_h"/>
                                          </p:val>
                                        </p:tav>
                                      </p:tavLst>
                                    </p:anim>
                                    <p:animEffect transition="in" filter="fade">
                                      <p:cBhvr>
                                        <p:cTn id="39" dur="250"/>
                                        <p:tgtEl>
                                          <p:spTgt spid="41"/>
                                        </p:tgtEl>
                                      </p:cBhvr>
                                    </p:animEffect>
                                  </p:childTnLst>
                                </p:cTn>
                              </p:par>
                            </p:childTnLst>
                          </p:cTn>
                        </p:par>
                        <p:par>
                          <p:cTn id="40" fill="hold">
                            <p:stCondLst>
                              <p:cond delay="2939"/>
                            </p:stCondLst>
                            <p:childTnLst>
                              <p:par>
                                <p:cTn id="41" presetID="53" presetClass="entr" presetSubtype="1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250" fill="hold"/>
                                        <p:tgtEl>
                                          <p:spTgt spid="44"/>
                                        </p:tgtEl>
                                        <p:attrNameLst>
                                          <p:attrName>ppt_w</p:attrName>
                                        </p:attrNameLst>
                                      </p:cBhvr>
                                      <p:tavLst>
                                        <p:tav tm="0">
                                          <p:val>
                                            <p:fltVal val="0"/>
                                          </p:val>
                                        </p:tav>
                                        <p:tav tm="100000">
                                          <p:val>
                                            <p:strVal val="#ppt_w"/>
                                          </p:val>
                                        </p:tav>
                                      </p:tavLst>
                                    </p:anim>
                                    <p:anim calcmode="lin" valueType="num">
                                      <p:cBhvr>
                                        <p:cTn id="44" dur="250" fill="hold"/>
                                        <p:tgtEl>
                                          <p:spTgt spid="44"/>
                                        </p:tgtEl>
                                        <p:attrNameLst>
                                          <p:attrName>ppt_h</p:attrName>
                                        </p:attrNameLst>
                                      </p:cBhvr>
                                      <p:tavLst>
                                        <p:tav tm="0">
                                          <p:val>
                                            <p:fltVal val="0"/>
                                          </p:val>
                                        </p:tav>
                                        <p:tav tm="100000">
                                          <p:val>
                                            <p:strVal val="#ppt_h"/>
                                          </p:val>
                                        </p:tav>
                                      </p:tavLst>
                                    </p:anim>
                                    <p:animEffect transition="in" filter="fade">
                                      <p:cBhvr>
                                        <p:cTn id="45" dur="250"/>
                                        <p:tgtEl>
                                          <p:spTgt spid="44"/>
                                        </p:tgtEl>
                                      </p:cBhvr>
                                    </p:animEffect>
                                  </p:childTnLst>
                                </p:cTn>
                              </p:par>
                            </p:childTnLst>
                          </p:cTn>
                        </p:par>
                        <p:par>
                          <p:cTn id="46" fill="hold">
                            <p:stCondLst>
                              <p:cond delay="3439"/>
                            </p:stCondLst>
                            <p:childTnLst>
                              <p:par>
                                <p:cTn id="47" presetID="53" presetClass="entr" presetSubtype="16" fill="hold" grpId="0" nodeType="afterEffect">
                                  <p:stCondLst>
                                    <p:cond delay="0"/>
                                  </p:stCondLst>
                                  <p:iterate type="lt">
                                    <p:tmPct val="4054"/>
                                  </p:iterate>
                                  <p:childTnLst>
                                    <p:set>
                                      <p:cBhvr>
                                        <p:cTn id="48" dur="1" fill="hold">
                                          <p:stCondLst>
                                            <p:cond delay="0"/>
                                          </p:stCondLst>
                                        </p:cTn>
                                        <p:tgtEl>
                                          <p:spTgt spid="43"/>
                                        </p:tgtEl>
                                        <p:attrNameLst>
                                          <p:attrName>style.visibility</p:attrName>
                                        </p:attrNameLst>
                                      </p:cBhvr>
                                      <p:to>
                                        <p:strVal val="visible"/>
                                      </p:to>
                                    </p:set>
                                    <p:anim calcmode="lin" valueType="num">
                                      <p:cBhvr>
                                        <p:cTn id="49" dur="250" fill="hold"/>
                                        <p:tgtEl>
                                          <p:spTgt spid="43"/>
                                        </p:tgtEl>
                                        <p:attrNameLst>
                                          <p:attrName>ppt_w</p:attrName>
                                        </p:attrNameLst>
                                      </p:cBhvr>
                                      <p:tavLst>
                                        <p:tav tm="0">
                                          <p:val>
                                            <p:fltVal val="0"/>
                                          </p:val>
                                        </p:tav>
                                        <p:tav tm="100000">
                                          <p:val>
                                            <p:strVal val="#ppt_w"/>
                                          </p:val>
                                        </p:tav>
                                      </p:tavLst>
                                    </p:anim>
                                    <p:anim calcmode="lin" valueType="num">
                                      <p:cBhvr>
                                        <p:cTn id="50" dur="250" fill="hold"/>
                                        <p:tgtEl>
                                          <p:spTgt spid="43"/>
                                        </p:tgtEl>
                                        <p:attrNameLst>
                                          <p:attrName>ppt_h</p:attrName>
                                        </p:attrNameLst>
                                      </p:cBhvr>
                                      <p:tavLst>
                                        <p:tav tm="0">
                                          <p:val>
                                            <p:fltVal val="0"/>
                                          </p:val>
                                        </p:tav>
                                        <p:tav tm="100000">
                                          <p:val>
                                            <p:strVal val="#ppt_h"/>
                                          </p:val>
                                        </p:tav>
                                      </p:tavLst>
                                    </p:anim>
                                    <p:animEffect transition="in" filter="fade">
                                      <p:cBhvr>
                                        <p:cTn id="51" dur="25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37" grpId="0"/>
      <p:bldP spid="38" grpId="0"/>
      <p:bldP spid="39" grpId="0"/>
      <p:bldP spid="40" grpId="0"/>
      <p:bldP spid="41" grpId="0"/>
      <p:bldP spid="42" grpId="0"/>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7"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48" name="深度视觉·原创设计 https://www.docer.com/works?userid=22383862"/>
          <p:cNvSpPr txBox="1"/>
          <p:nvPr/>
        </p:nvSpPr>
        <p:spPr>
          <a:xfrm>
            <a:off x="9013787" y="360184"/>
            <a:ext cx="1905000"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SWOT-</a:t>
            </a:r>
            <a:endParaRPr lang="zh-CN" altLang="en-US" sz="2800" b="1" i="1" spc="300" dirty="0">
              <a:solidFill>
                <a:srgbClr val="3B3B3B"/>
              </a:solidFill>
              <a:cs typeface="+mn-ea"/>
              <a:sym typeface="+mn-lt"/>
            </a:endParaRPr>
          </a:p>
        </p:txBody>
      </p:sp>
      <p:grpSp>
        <p:nvGrpSpPr>
          <p:cNvPr id="2" name="深度视觉·原创设计 https://www.docer.com/works?userid=22383862"/>
          <p:cNvGrpSpPr/>
          <p:nvPr/>
        </p:nvGrpSpPr>
        <p:grpSpPr>
          <a:xfrm>
            <a:off x="3445979" y="1321269"/>
            <a:ext cx="5198419" cy="3044559"/>
            <a:chOff x="3445288" y="1510774"/>
            <a:chExt cx="5199772" cy="3045352"/>
          </a:xfrm>
        </p:grpSpPr>
        <p:sp>
          <p:nvSpPr>
            <p:cNvPr id="3" name="深度视觉·原创设计 https://www.docer.com/works?userid=22383862"/>
            <p:cNvSpPr/>
            <p:nvPr/>
          </p:nvSpPr>
          <p:spPr>
            <a:xfrm>
              <a:off x="4778057" y="2270525"/>
              <a:ext cx="1317943" cy="1523735"/>
            </a:xfrm>
            <a:custGeom>
              <a:avLst/>
              <a:gdLst/>
              <a:ahLst/>
              <a:cxnLst/>
              <a:rect l="0" t="0" r="0" b="0"/>
              <a:pathLst>
                <a:path w="120000" h="120000" extrusionOk="0">
                  <a:moveTo>
                    <a:pt x="0" y="0"/>
                  </a:moveTo>
                  <a:lnTo>
                    <a:pt x="0" y="0"/>
                  </a:lnTo>
                  <a:cubicBezTo>
                    <a:pt x="0" y="0"/>
                    <a:pt x="13963" y="25797"/>
                    <a:pt x="13963" y="59263"/>
                  </a:cubicBezTo>
                  <a:cubicBezTo>
                    <a:pt x="13963" y="92766"/>
                    <a:pt x="0" y="119962"/>
                    <a:pt x="0" y="119962"/>
                  </a:cubicBezTo>
                  <a:cubicBezTo>
                    <a:pt x="119956" y="60018"/>
                    <a:pt x="119956" y="60018"/>
                    <a:pt x="119956" y="60018"/>
                  </a:cubicBezTo>
                  <a:cubicBezTo>
                    <a:pt x="0" y="0"/>
                    <a:pt x="0" y="0"/>
                    <a:pt x="0" y="0"/>
                  </a:cubicBezTo>
                </a:path>
              </a:pathLst>
            </a:custGeom>
            <a:solidFill>
              <a:schemeClr val="accent2"/>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4" name="深度视觉·原创设计 https://www.docer.com/works?userid=22383862"/>
            <p:cNvSpPr/>
            <p:nvPr/>
          </p:nvSpPr>
          <p:spPr>
            <a:xfrm>
              <a:off x="6096000" y="2270525"/>
              <a:ext cx="1317943" cy="1523735"/>
            </a:xfrm>
            <a:custGeom>
              <a:avLst/>
              <a:gdLst/>
              <a:ahLst/>
              <a:cxnLst/>
              <a:rect l="0" t="0" r="0" b="0"/>
              <a:pathLst>
                <a:path w="120000" h="120000" extrusionOk="0">
                  <a:moveTo>
                    <a:pt x="119956" y="119962"/>
                  </a:moveTo>
                  <a:lnTo>
                    <a:pt x="119956" y="119962"/>
                  </a:lnTo>
                  <a:cubicBezTo>
                    <a:pt x="119956" y="119962"/>
                    <a:pt x="105954" y="94164"/>
                    <a:pt x="105954" y="60698"/>
                  </a:cubicBezTo>
                  <a:cubicBezTo>
                    <a:pt x="105954" y="27195"/>
                    <a:pt x="119956" y="0"/>
                    <a:pt x="119956" y="0"/>
                  </a:cubicBezTo>
                  <a:cubicBezTo>
                    <a:pt x="0" y="59943"/>
                    <a:pt x="0" y="59943"/>
                    <a:pt x="0" y="59943"/>
                  </a:cubicBezTo>
                  <a:cubicBezTo>
                    <a:pt x="119956" y="119962"/>
                    <a:pt x="119956" y="119962"/>
                    <a:pt x="119956" y="119962"/>
                  </a:cubicBezTo>
                </a:path>
              </a:pathLst>
            </a:custGeom>
            <a:solidFill>
              <a:schemeClr val="accent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5" name="深度视觉·原创设计 https://www.docer.com/works?userid=22383862"/>
            <p:cNvSpPr/>
            <p:nvPr/>
          </p:nvSpPr>
          <p:spPr>
            <a:xfrm>
              <a:off x="4778057" y="3034508"/>
              <a:ext cx="1317943" cy="1521618"/>
            </a:xfrm>
            <a:custGeom>
              <a:avLst/>
              <a:gdLst/>
              <a:ahLst/>
              <a:cxnLst/>
              <a:rect l="0" t="0" r="0" b="0"/>
              <a:pathLst>
                <a:path w="120000" h="120000" extrusionOk="0">
                  <a:moveTo>
                    <a:pt x="0" y="59981"/>
                  </a:moveTo>
                  <a:lnTo>
                    <a:pt x="0" y="59981"/>
                  </a:lnTo>
                  <a:cubicBezTo>
                    <a:pt x="0" y="59981"/>
                    <a:pt x="32770" y="62399"/>
                    <a:pt x="66240" y="79105"/>
                  </a:cubicBezTo>
                  <a:cubicBezTo>
                    <a:pt x="99796" y="95886"/>
                    <a:pt x="119956" y="119962"/>
                    <a:pt x="119956" y="119962"/>
                  </a:cubicBezTo>
                  <a:cubicBezTo>
                    <a:pt x="119956" y="0"/>
                    <a:pt x="119956" y="0"/>
                    <a:pt x="119956" y="0"/>
                  </a:cubicBezTo>
                  <a:cubicBezTo>
                    <a:pt x="0" y="59981"/>
                    <a:pt x="0" y="59981"/>
                    <a:pt x="0" y="59981"/>
                  </a:cubicBezTo>
                </a:path>
              </a:pathLst>
            </a:custGeom>
            <a:solidFill>
              <a:schemeClr val="accent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6" name="深度视觉·原创设计 https://www.docer.com/works?userid=22383862"/>
            <p:cNvSpPr/>
            <p:nvPr/>
          </p:nvSpPr>
          <p:spPr>
            <a:xfrm>
              <a:off x="6096000" y="1510774"/>
              <a:ext cx="1317943" cy="1521618"/>
            </a:xfrm>
            <a:custGeom>
              <a:avLst/>
              <a:gdLst/>
              <a:ahLst/>
              <a:cxnLst/>
              <a:rect l="0" t="0" r="0" b="0"/>
              <a:pathLst>
                <a:path w="120000" h="120000" extrusionOk="0">
                  <a:moveTo>
                    <a:pt x="119956" y="59981"/>
                  </a:moveTo>
                  <a:lnTo>
                    <a:pt x="119956" y="59981"/>
                  </a:lnTo>
                  <a:cubicBezTo>
                    <a:pt x="119956" y="59981"/>
                    <a:pt x="87284" y="57562"/>
                    <a:pt x="53696" y="40856"/>
                  </a:cubicBezTo>
                  <a:cubicBezTo>
                    <a:pt x="20239" y="24075"/>
                    <a:pt x="0" y="0"/>
                    <a:pt x="0" y="0"/>
                  </a:cubicBezTo>
                  <a:cubicBezTo>
                    <a:pt x="0" y="119962"/>
                    <a:pt x="0" y="119962"/>
                    <a:pt x="0" y="119962"/>
                  </a:cubicBezTo>
                  <a:cubicBezTo>
                    <a:pt x="119956" y="59981"/>
                    <a:pt x="119956" y="59981"/>
                    <a:pt x="119956" y="59981"/>
                  </a:cubicBezTo>
                </a:path>
              </a:pathLst>
            </a:custGeom>
            <a:solidFill>
              <a:schemeClr val="accent2"/>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7" name="深度视觉·原创设计 https://www.docer.com/works?userid=22383862"/>
            <p:cNvSpPr/>
            <p:nvPr/>
          </p:nvSpPr>
          <p:spPr>
            <a:xfrm>
              <a:off x="6096000" y="3032392"/>
              <a:ext cx="1317943" cy="1521618"/>
            </a:xfrm>
            <a:custGeom>
              <a:avLst/>
              <a:gdLst/>
              <a:ahLst/>
              <a:cxnLst/>
              <a:rect l="0" t="0" r="0" b="0"/>
              <a:pathLst>
                <a:path w="120000" h="120000" extrusionOk="0">
                  <a:moveTo>
                    <a:pt x="0" y="119962"/>
                  </a:moveTo>
                  <a:lnTo>
                    <a:pt x="0" y="119962"/>
                  </a:lnTo>
                  <a:cubicBezTo>
                    <a:pt x="0" y="119962"/>
                    <a:pt x="18800" y="96581"/>
                    <a:pt x="52300" y="79886"/>
                  </a:cubicBezTo>
                  <a:cubicBezTo>
                    <a:pt x="85845" y="63116"/>
                    <a:pt x="119956" y="60018"/>
                    <a:pt x="119956" y="60018"/>
                  </a:cubicBezTo>
                  <a:cubicBezTo>
                    <a:pt x="0" y="0"/>
                    <a:pt x="0" y="0"/>
                    <a:pt x="0" y="0"/>
                  </a:cubicBezTo>
                  <a:cubicBezTo>
                    <a:pt x="0" y="119962"/>
                    <a:pt x="0" y="119962"/>
                    <a:pt x="0" y="119962"/>
                  </a:cubicBezTo>
                </a:path>
              </a:pathLst>
            </a:custGeom>
            <a:solidFill>
              <a:schemeClr val="accent2"/>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8" name="深度视觉·原创设计 https://www.docer.com/works?userid=22383862"/>
            <p:cNvSpPr/>
            <p:nvPr/>
          </p:nvSpPr>
          <p:spPr>
            <a:xfrm>
              <a:off x="4778057" y="1510774"/>
              <a:ext cx="1317943" cy="1521618"/>
            </a:xfrm>
            <a:custGeom>
              <a:avLst/>
              <a:gdLst/>
              <a:ahLst/>
              <a:cxnLst/>
              <a:rect l="0" t="0" r="0" b="0"/>
              <a:pathLst>
                <a:path w="120000" h="120000" extrusionOk="0">
                  <a:moveTo>
                    <a:pt x="119956" y="0"/>
                  </a:moveTo>
                  <a:lnTo>
                    <a:pt x="119956" y="0"/>
                  </a:lnTo>
                  <a:cubicBezTo>
                    <a:pt x="119956" y="0"/>
                    <a:pt x="101149" y="23380"/>
                    <a:pt x="67680" y="40075"/>
                  </a:cubicBezTo>
                  <a:cubicBezTo>
                    <a:pt x="34123" y="56846"/>
                    <a:pt x="0" y="59943"/>
                    <a:pt x="0" y="59943"/>
                  </a:cubicBezTo>
                  <a:cubicBezTo>
                    <a:pt x="119956" y="119962"/>
                    <a:pt x="119956" y="119962"/>
                    <a:pt x="119956" y="119962"/>
                  </a:cubicBezTo>
                  <a:cubicBezTo>
                    <a:pt x="119956" y="0"/>
                    <a:pt x="119956" y="0"/>
                    <a:pt x="119956" y="0"/>
                  </a:cubicBezTo>
                </a:path>
              </a:pathLst>
            </a:custGeom>
            <a:solidFill>
              <a:schemeClr val="accent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9" name="深度视觉·原创设计 https://www.docer.com/works?userid=22383862"/>
            <p:cNvSpPr/>
            <p:nvPr/>
          </p:nvSpPr>
          <p:spPr>
            <a:xfrm>
              <a:off x="6007150" y="2996416"/>
              <a:ext cx="90966" cy="146025"/>
            </a:xfrm>
            <a:custGeom>
              <a:avLst/>
              <a:gdLst/>
              <a:ahLst/>
              <a:cxnLst/>
              <a:rect l="0" t="0" r="0" b="0"/>
              <a:pathLst>
                <a:path w="120000" h="120000" extrusionOk="0">
                  <a:moveTo>
                    <a:pt x="33829" y="0"/>
                  </a:moveTo>
                  <a:lnTo>
                    <a:pt x="33829" y="0"/>
                  </a:lnTo>
                  <a:lnTo>
                    <a:pt x="33829" y="0"/>
                  </a:lnTo>
                  <a:cubicBezTo>
                    <a:pt x="119361" y="30580"/>
                    <a:pt x="119361" y="30580"/>
                    <a:pt x="119361" y="30580"/>
                  </a:cubicBezTo>
                  <a:cubicBezTo>
                    <a:pt x="0" y="71612"/>
                    <a:pt x="0" y="71612"/>
                    <a:pt x="0" y="71612"/>
                  </a:cubicBezTo>
                  <a:lnTo>
                    <a:pt x="0" y="71612"/>
                  </a:lnTo>
                  <a:cubicBezTo>
                    <a:pt x="119361" y="30580"/>
                    <a:pt x="119361" y="30580"/>
                    <a:pt x="119361" y="30580"/>
                  </a:cubicBezTo>
                  <a:cubicBezTo>
                    <a:pt x="119361" y="119612"/>
                    <a:pt x="119361" y="119612"/>
                    <a:pt x="119361" y="119612"/>
                  </a:cubicBezTo>
                  <a:lnTo>
                    <a:pt x="119361" y="119612"/>
                  </a:lnTo>
                  <a:cubicBezTo>
                    <a:pt x="119361" y="29806"/>
                    <a:pt x="119361" y="29806"/>
                    <a:pt x="119361" y="29806"/>
                  </a:cubicBezTo>
                  <a:lnTo>
                    <a:pt x="119361" y="29806"/>
                  </a:lnTo>
                  <a:cubicBezTo>
                    <a:pt x="119361" y="30580"/>
                    <a:pt x="119361" y="30580"/>
                    <a:pt x="119361" y="30580"/>
                  </a:cubicBezTo>
                  <a:cubicBezTo>
                    <a:pt x="33829" y="0"/>
                    <a:pt x="33829" y="0"/>
                    <a:pt x="33829" y="0"/>
                  </a:cubicBezTo>
                </a:path>
              </a:pathLst>
            </a:custGeom>
            <a:solidFill>
              <a:srgbClr val="BCBDC0"/>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0" name="深度视觉·原创设计 https://www.docer.com/works?userid=22383862"/>
            <p:cNvSpPr/>
            <p:nvPr/>
          </p:nvSpPr>
          <p:spPr>
            <a:xfrm>
              <a:off x="6002919" y="2996416"/>
              <a:ext cx="90966" cy="86768"/>
            </a:xfrm>
            <a:custGeom>
              <a:avLst/>
              <a:gdLst/>
              <a:ahLst/>
              <a:cxnLst/>
              <a:rect l="0" t="0" r="0" b="0"/>
              <a:pathLst>
                <a:path w="120000" h="120000" extrusionOk="0">
                  <a:moveTo>
                    <a:pt x="36923" y="0"/>
                  </a:moveTo>
                  <a:lnTo>
                    <a:pt x="36923" y="0"/>
                  </a:lnTo>
                  <a:cubicBezTo>
                    <a:pt x="13538" y="21290"/>
                    <a:pt x="0" y="50967"/>
                    <a:pt x="0" y="85161"/>
                  </a:cubicBezTo>
                  <a:cubicBezTo>
                    <a:pt x="0" y="98064"/>
                    <a:pt x="1230" y="109677"/>
                    <a:pt x="4307" y="119354"/>
                  </a:cubicBezTo>
                  <a:cubicBezTo>
                    <a:pt x="119384" y="50967"/>
                    <a:pt x="119384" y="50967"/>
                    <a:pt x="119384" y="50967"/>
                  </a:cubicBezTo>
                  <a:cubicBezTo>
                    <a:pt x="36923" y="0"/>
                    <a:pt x="36923" y="0"/>
                    <a:pt x="36923" y="0"/>
                  </a:cubicBezTo>
                </a:path>
              </a:pathLst>
            </a:custGeom>
            <a:solidFill>
              <a:srgbClr val="495D6C"/>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1" name="深度视觉·原创设计 https://www.docer.com/works?userid=22383862"/>
            <p:cNvSpPr/>
            <p:nvPr/>
          </p:nvSpPr>
          <p:spPr>
            <a:xfrm>
              <a:off x="6096000" y="3002764"/>
              <a:ext cx="76156" cy="71954"/>
            </a:xfrm>
            <a:custGeom>
              <a:avLst/>
              <a:gdLst/>
              <a:ahLst/>
              <a:cxnLst/>
              <a:rect l="0" t="0" r="0" b="0"/>
              <a:pathLst>
                <a:path w="120000" h="120000" extrusionOk="0">
                  <a:moveTo>
                    <a:pt x="84223" y="0"/>
                  </a:moveTo>
                  <a:lnTo>
                    <a:pt x="84223" y="0"/>
                  </a:lnTo>
                  <a:cubicBezTo>
                    <a:pt x="0" y="49548"/>
                    <a:pt x="0" y="49548"/>
                    <a:pt x="0" y="49548"/>
                  </a:cubicBezTo>
                  <a:cubicBezTo>
                    <a:pt x="0" y="51096"/>
                    <a:pt x="0" y="51096"/>
                    <a:pt x="0" y="51096"/>
                  </a:cubicBezTo>
                  <a:cubicBezTo>
                    <a:pt x="0" y="49548"/>
                    <a:pt x="0" y="49548"/>
                    <a:pt x="0" y="49548"/>
                  </a:cubicBezTo>
                  <a:lnTo>
                    <a:pt x="0" y="49548"/>
                  </a:lnTo>
                  <a:cubicBezTo>
                    <a:pt x="117018" y="119225"/>
                    <a:pt x="117018" y="119225"/>
                    <a:pt x="117018" y="119225"/>
                  </a:cubicBezTo>
                  <a:cubicBezTo>
                    <a:pt x="119254" y="110709"/>
                    <a:pt x="119254" y="102193"/>
                    <a:pt x="119254" y="92129"/>
                  </a:cubicBezTo>
                  <a:cubicBezTo>
                    <a:pt x="119254" y="56516"/>
                    <a:pt x="105838" y="24000"/>
                    <a:pt x="84223" y="0"/>
                  </a:cubicBezTo>
                </a:path>
              </a:pathLst>
            </a:custGeom>
            <a:solidFill>
              <a:srgbClr val="4B98A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2" name="深度视觉·原创设计 https://www.docer.com/works?userid=22383862"/>
            <p:cNvSpPr/>
            <p:nvPr/>
          </p:nvSpPr>
          <p:spPr>
            <a:xfrm>
              <a:off x="6007150" y="3034508"/>
              <a:ext cx="90966" cy="107930"/>
            </a:xfrm>
            <a:custGeom>
              <a:avLst/>
              <a:gdLst/>
              <a:ahLst/>
              <a:cxnLst/>
              <a:rect l="0" t="0" r="0" b="0"/>
              <a:pathLst>
                <a:path w="120000" h="120000" extrusionOk="0">
                  <a:moveTo>
                    <a:pt x="119361" y="0"/>
                  </a:moveTo>
                  <a:lnTo>
                    <a:pt x="119361" y="0"/>
                  </a:lnTo>
                  <a:cubicBezTo>
                    <a:pt x="0" y="55064"/>
                    <a:pt x="0" y="55064"/>
                    <a:pt x="0" y="55064"/>
                  </a:cubicBezTo>
                  <a:cubicBezTo>
                    <a:pt x="15319" y="92987"/>
                    <a:pt x="57446" y="119480"/>
                    <a:pt x="108510" y="119480"/>
                  </a:cubicBezTo>
                  <a:cubicBezTo>
                    <a:pt x="112340" y="119480"/>
                    <a:pt x="115531" y="119480"/>
                    <a:pt x="119361" y="119480"/>
                  </a:cubicBezTo>
                  <a:cubicBezTo>
                    <a:pt x="119361" y="0"/>
                    <a:pt x="119361" y="0"/>
                    <a:pt x="119361" y="0"/>
                  </a:cubicBezTo>
                </a:path>
              </a:pathLst>
            </a:custGeom>
            <a:solidFill>
              <a:srgbClr val="4B98A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3" name="深度视觉·原创设计 https://www.docer.com/works?userid=22383862"/>
            <p:cNvSpPr/>
            <p:nvPr/>
          </p:nvSpPr>
          <p:spPr>
            <a:xfrm>
              <a:off x="6096000" y="2975252"/>
              <a:ext cx="50771" cy="57139"/>
            </a:xfrm>
            <a:custGeom>
              <a:avLst/>
              <a:gdLst/>
              <a:ahLst/>
              <a:cxnLst/>
              <a:rect l="0" t="0" r="0" b="0"/>
              <a:pathLst>
                <a:path w="120000" h="120000" extrusionOk="0">
                  <a:moveTo>
                    <a:pt x="0" y="0"/>
                  </a:moveTo>
                  <a:lnTo>
                    <a:pt x="0" y="0"/>
                  </a:lnTo>
                  <a:cubicBezTo>
                    <a:pt x="0" y="119040"/>
                    <a:pt x="0" y="119040"/>
                    <a:pt x="0" y="119040"/>
                  </a:cubicBezTo>
                  <a:cubicBezTo>
                    <a:pt x="118947" y="55680"/>
                    <a:pt x="118947" y="55680"/>
                    <a:pt x="118947" y="55680"/>
                  </a:cubicBezTo>
                  <a:cubicBezTo>
                    <a:pt x="88421" y="25920"/>
                    <a:pt x="47368" y="4800"/>
                    <a:pt x="0" y="0"/>
                  </a:cubicBezTo>
                </a:path>
              </a:pathLst>
            </a:custGeom>
            <a:solidFill>
              <a:srgbClr val="495D6C"/>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4" name="深度视觉·原创设计 https://www.docer.com/works?userid=22383862"/>
            <p:cNvSpPr/>
            <p:nvPr/>
          </p:nvSpPr>
          <p:spPr>
            <a:xfrm>
              <a:off x="6096000" y="3032392"/>
              <a:ext cx="71926" cy="110047"/>
            </a:xfrm>
            <a:custGeom>
              <a:avLst/>
              <a:gdLst/>
              <a:ahLst/>
              <a:cxnLst/>
              <a:rect l="0" t="0" r="0" b="0"/>
              <a:pathLst>
                <a:path w="120000" h="120000" extrusionOk="0">
                  <a:moveTo>
                    <a:pt x="0" y="0"/>
                  </a:moveTo>
                  <a:lnTo>
                    <a:pt x="0" y="0"/>
                  </a:lnTo>
                  <a:lnTo>
                    <a:pt x="0" y="0"/>
                  </a:lnTo>
                  <a:cubicBezTo>
                    <a:pt x="0" y="119484"/>
                    <a:pt x="0" y="119484"/>
                    <a:pt x="0" y="119484"/>
                  </a:cubicBezTo>
                  <a:cubicBezTo>
                    <a:pt x="59240" y="114849"/>
                    <a:pt x="107848" y="85493"/>
                    <a:pt x="119240" y="46351"/>
                  </a:cubicBezTo>
                  <a:cubicBezTo>
                    <a:pt x="0" y="0"/>
                    <a:pt x="0" y="0"/>
                    <a:pt x="0" y="0"/>
                  </a:cubicBezTo>
                </a:path>
              </a:pathLst>
            </a:custGeom>
            <a:solidFill>
              <a:srgbClr val="495D6C"/>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5" name="深度视觉·原创设计 https://www.docer.com/works?userid=22383862"/>
            <p:cNvSpPr/>
            <p:nvPr/>
          </p:nvSpPr>
          <p:spPr>
            <a:xfrm>
              <a:off x="6032535" y="2975252"/>
              <a:ext cx="63464" cy="57139"/>
            </a:xfrm>
            <a:custGeom>
              <a:avLst/>
              <a:gdLst/>
              <a:ahLst/>
              <a:cxnLst/>
              <a:rect l="0" t="0" r="0" b="0"/>
              <a:pathLst>
                <a:path w="120000" h="120000" extrusionOk="0">
                  <a:moveTo>
                    <a:pt x="104000" y="0"/>
                  </a:moveTo>
                  <a:lnTo>
                    <a:pt x="104000" y="0"/>
                  </a:lnTo>
                  <a:cubicBezTo>
                    <a:pt x="62222" y="0"/>
                    <a:pt x="27555" y="15360"/>
                    <a:pt x="0" y="43200"/>
                  </a:cubicBezTo>
                  <a:cubicBezTo>
                    <a:pt x="119111" y="119040"/>
                    <a:pt x="119111" y="119040"/>
                    <a:pt x="119111" y="119040"/>
                  </a:cubicBezTo>
                  <a:cubicBezTo>
                    <a:pt x="119111" y="0"/>
                    <a:pt x="119111" y="0"/>
                    <a:pt x="119111" y="0"/>
                  </a:cubicBezTo>
                  <a:cubicBezTo>
                    <a:pt x="113777" y="0"/>
                    <a:pt x="109333" y="0"/>
                    <a:pt x="104000" y="0"/>
                  </a:cubicBezTo>
                </a:path>
              </a:pathLst>
            </a:custGeom>
            <a:solidFill>
              <a:srgbClr val="4B98A1"/>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sp>
          <p:nvSpPr>
            <p:cNvPr id="16" name="深度视觉·原创设计 https://www.docer.com/works?userid=22383862"/>
            <p:cNvSpPr/>
            <p:nvPr/>
          </p:nvSpPr>
          <p:spPr>
            <a:xfrm>
              <a:off x="6019842" y="2958322"/>
              <a:ext cx="152314" cy="150257"/>
            </a:xfrm>
            <a:custGeom>
              <a:avLst/>
              <a:gdLst/>
              <a:ahLst/>
              <a:cxnLst/>
              <a:rect l="0" t="0" r="0" b="0"/>
              <a:pathLst>
                <a:path w="120000" h="120000" extrusionOk="0">
                  <a:moveTo>
                    <a:pt x="119625" y="59811"/>
                  </a:moveTo>
                  <a:lnTo>
                    <a:pt x="119625" y="59811"/>
                  </a:lnTo>
                  <a:cubicBezTo>
                    <a:pt x="119625" y="92915"/>
                    <a:pt x="93000" y="119623"/>
                    <a:pt x="59625" y="119623"/>
                  </a:cubicBezTo>
                  <a:cubicBezTo>
                    <a:pt x="26625" y="119623"/>
                    <a:pt x="0" y="92915"/>
                    <a:pt x="0" y="59811"/>
                  </a:cubicBezTo>
                  <a:cubicBezTo>
                    <a:pt x="0" y="26708"/>
                    <a:pt x="26625" y="0"/>
                    <a:pt x="59625" y="0"/>
                  </a:cubicBezTo>
                  <a:cubicBezTo>
                    <a:pt x="93000" y="0"/>
                    <a:pt x="119625" y="26708"/>
                    <a:pt x="119625" y="59811"/>
                  </a:cubicBezTo>
                </a:path>
              </a:pathLst>
            </a:custGeom>
            <a:solidFill>
              <a:srgbClr val="F2F2F2"/>
            </a:solidFill>
            <a:ln>
              <a:noFill/>
            </a:ln>
          </p:spPr>
          <p:txBody>
            <a:bodyPr lIns="91401" tIns="45688" rIns="91401" bIns="45688" anchor="ctr" anchorCtr="0">
              <a:noAutofit/>
            </a:bodyPr>
            <a:lstStyle/>
            <a:p>
              <a:endParaRPr sz="1200">
                <a:solidFill>
                  <a:schemeClr val="bg1">
                    <a:lumMod val="50000"/>
                  </a:schemeClr>
                </a:solidFill>
                <a:cs typeface="+mn-ea"/>
                <a:sym typeface="+mn-lt"/>
              </a:endParaRPr>
            </a:p>
          </p:txBody>
        </p:sp>
        <p:grpSp>
          <p:nvGrpSpPr>
            <p:cNvPr id="17" name="Shape 2966"/>
            <p:cNvGrpSpPr/>
            <p:nvPr/>
          </p:nvGrpSpPr>
          <p:grpSpPr>
            <a:xfrm>
              <a:off x="4236186" y="1821994"/>
              <a:ext cx="566739" cy="477150"/>
              <a:chOff x="8469196" y="3768364"/>
              <a:chExt cx="1133478" cy="954299"/>
            </a:xfrm>
          </p:grpSpPr>
          <p:sp>
            <p:nvSpPr>
              <p:cNvPr id="31" name="深度视觉·原创设计 https://www.docer.com/works?userid=22383862"/>
              <p:cNvSpPr/>
              <p:nvPr/>
            </p:nvSpPr>
            <p:spPr>
              <a:xfrm>
                <a:off x="8708506" y="3993925"/>
                <a:ext cx="894168" cy="728738"/>
              </a:xfrm>
              <a:custGeom>
                <a:avLst/>
                <a:gdLst/>
                <a:ahLst/>
                <a:cxnLst/>
                <a:rect l="0" t="0" r="0" b="0"/>
                <a:pathLst>
                  <a:path w="120000" h="120000" extrusionOk="0">
                    <a:moveTo>
                      <a:pt x="119867" y="119838"/>
                    </a:moveTo>
                    <a:lnTo>
                      <a:pt x="111277" y="119838"/>
                    </a:lnTo>
                    <a:lnTo>
                      <a:pt x="111277" y="9528"/>
                    </a:lnTo>
                    <a:lnTo>
                      <a:pt x="0" y="9528"/>
                    </a:lnTo>
                    <a:lnTo>
                      <a:pt x="0" y="0"/>
                    </a:lnTo>
                    <a:lnTo>
                      <a:pt x="119867" y="0"/>
                    </a:lnTo>
                    <a:lnTo>
                      <a:pt x="119867" y="119838"/>
                    </a:lnTo>
                  </a:path>
                </a:pathLst>
              </a:custGeom>
              <a:solidFill>
                <a:schemeClr val="accent1"/>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sp>
            <p:nvSpPr>
              <p:cNvPr id="32" name="深度视觉·原创设计 https://www.docer.com/works?userid=22383862"/>
              <p:cNvSpPr/>
              <p:nvPr/>
            </p:nvSpPr>
            <p:spPr>
              <a:xfrm>
                <a:off x="8469196" y="3768364"/>
                <a:ext cx="529555" cy="529203"/>
              </a:xfrm>
              <a:custGeom>
                <a:avLst/>
                <a:gdLst/>
                <a:ahLst/>
                <a:cxnLst/>
                <a:rect l="0" t="0" r="0" b="0"/>
                <a:pathLst>
                  <a:path w="120000" h="120000" extrusionOk="0">
                    <a:moveTo>
                      <a:pt x="119776" y="59217"/>
                    </a:moveTo>
                    <a:lnTo>
                      <a:pt x="119776" y="59217"/>
                    </a:lnTo>
                    <a:cubicBezTo>
                      <a:pt x="119776" y="93407"/>
                      <a:pt x="92290" y="119776"/>
                      <a:pt x="59217" y="119776"/>
                    </a:cubicBezTo>
                    <a:cubicBezTo>
                      <a:pt x="26368" y="119776"/>
                      <a:pt x="0" y="93407"/>
                      <a:pt x="0" y="59217"/>
                    </a:cubicBezTo>
                    <a:cubicBezTo>
                      <a:pt x="0" y="26368"/>
                      <a:pt x="26368" y="0"/>
                      <a:pt x="59217" y="0"/>
                    </a:cubicBezTo>
                    <a:cubicBezTo>
                      <a:pt x="92290" y="0"/>
                      <a:pt x="119776" y="26368"/>
                      <a:pt x="119776" y="59217"/>
                    </a:cubicBezTo>
                  </a:path>
                </a:pathLst>
              </a:custGeom>
              <a:solidFill>
                <a:schemeClr val="accent1"/>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grpSp>
        <p:grpSp>
          <p:nvGrpSpPr>
            <p:cNvPr id="18" name="Shape 2969"/>
            <p:cNvGrpSpPr/>
            <p:nvPr/>
          </p:nvGrpSpPr>
          <p:grpSpPr>
            <a:xfrm>
              <a:off x="7373204" y="3778851"/>
              <a:ext cx="566450" cy="605114"/>
              <a:chOff x="14720953" y="7682079"/>
              <a:chExt cx="1132901" cy="1210227"/>
            </a:xfrm>
          </p:grpSpPr>
          <p:sp>
            <p:nvSpPr>
              <p:cNvPr id="29" name="深度视觉·原创设计 https://www.docer.com/works?userid=22383862"/>
              <p:cNvSpPr/>
              <p:nvPr/>
            </p:nvSpPr>
            <p:spPr>
              <a:xfrm>
                <a:off x="14720953" y="7682079"/>
                <a:ext cx="859442" cy="971653"/>
              </a:xfrm>
              <a:custGeom>
                <a:avLst/>
                <a:gdLst/>
                <a:ahLst/>
                <a:cxnLst/>
                <a:rect l="0" t="0" r="0" b="0"/>
                <a:pathLst>
                  <a:path w="120000" h="120000" extrusionOk="0">
                    <a:moveTo>
                      <a:pt x="119862" y="119878"/>
                    </a:moveTo>
                    <a:lnTo>
                      <a:pt x="0" y="119878"/>
                    </a:lnTo>
                    <a:lnTo>
                      <a:pt x="0" y="0"/>
                    </a:lnTo>
                    <a:lnTo>
                      <a:pt x="8934" y="0"/>
                    </a:lnTo>
                    <a:lnTo>
                      <a:pt x="8934" y="112841"/>
                    </a:lnTo>
                    <a:lnTo>
                      <a:pt x="119862" y="112841"/>
                    </a:lnTo>
                    <a:lnTo>
                      <a:pt x="119862" y="119878"/>
                    </a:lnTo>
                  </a:path>
                </a:pathLst>
              </a:custGeom>
              <a:solidFill>
                <a:schemeClr val="accent1"/>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sp>
            <p:nvSpPr>
              <p:cNvPr id="30" name="深度视觉·原创设计 https://www.docer.com/works?userid=22383862"/>
              <p:cNvSpPr/>
              <p:nvPr/>
            </p:nvSpPr>
            <p:spPr>
              <a:xfrm>
                <a:off x="15324300" y="8358767"/>
                <a:ext cx="529555" cy="533538"/>
              </a:xfrm>
              <a:custGeom>
                <a:avLst/>
                <a:gdLst/>
                <a:ahLst/>
                <a:cxnLst/>
                <a:rect l="0" t="0" r="0" b="0"/>
                <a:pathLst>
                  <a:path w="120000" h="120000" extrusionOk="0">
                    <a:moveTo>
                      <a:pt x="0" y="59889"/>
                    </a:moveTo>
                    <a:lnTo>
                      <a:pt x="0" y="59889"/>
                    </a:lnTo>
                    <a:cubicBezTo>
                      <a:pt x="0" y="92375"/>
                      <a:pt x="26194" y="119779"/>
                      <a:pt x="59328" y="119779"/>
                    </a:cubicBezTo>
                    <a:cubicBezTo>
                      <a:pt x="92238" y="119779"/>
                      <a:pt x="119776" y="92375"/>
                      <a:pt x="119776" y="59889"/>
                    </a:cubicBezTo>
                    <a:cubicBezTo>
                      <a:pt x="119776" y="27403"/>
                      <a:pt x="92238" y="0"/>
                      <a:pt x="59328" y="0"/>
                    </a:cubicBezTo>
                    <a:cubicBezTo>
                      <a:pt x="26194" y="0"/>
                      <a:pt x="0" y="27403"/>
                      <a:pt x="0" y="59889"/>
                    </a:cubicBezTo>
                  </a:path>
                </a:pathLst>
              </a:custGeom>
              <a:solidFill>
                <a:schemeClr val="accent1"/>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grpSp>
        <p:grpSp>
          <p:nvGrpSpPr>
            <p:cNvPr id="19" name="Shape 2972"/>
            <p:cNvGrpSpPr/>
            <p:nvPr/>
          </p:nvGrpSpPr>
          <p:grpSpPr>
            <a:xfrm>
              <a:off x="7391664" y="1808438"/>
              <a:ext cx="360272" cy="496669"/>
              <a:chOff x="14824712" y="3741251"/>
              <a:chExt cx="720544" cy="993339"/>
            </a:xfrm>
          </p:grpSpPr>
          <p:sp>
            <p:nvSpPr>
              <p:cNvPr id="27" name="深度视觉·原创设计 https://www.docer.com/works?userid=22383862"/>
              <p:cNvSpPr/>
              <p:nvPr/>
            </p:nvSpPr>
            <p:spPr>
              <a:xfrm>
                <a:off x="14824712" y="4196712"/>
                <a:ext cx="486149" cy="537879"/>
              </a:xfrm>
              <a:custGeom>
                <a:avLst/>
                <a:gdLst/>
                <a:ahLst/>
                <a:cxnLst/>
                <a:rect l="0" t="0" r="0" b="0"/>
                <a:pathLst>
                  <a:path w="120000" h="120000" extrusionOk="0">
                    <a:moveTo>
                      <a:pt x="119757" y="119781"/>
                    </a:moveTo>
                    <a:lnTo>
                      <a:pt x="0" y="119781"/>
                    </a:lnTo>
                    <a:lnTo>
                      <a:pt x="0" y="106885"/>
                    </a:lnTo>
                    <a:lnTo>
                      <a:pt x="104000" y="106885"/>
                    </a:lnTo>
                    <a:lnTo>
                      <a:pt x="104000" y="0"/>
                    </a:lnTo>
                    <a:lnTo>
                      <a:pt x="119757" y="0"/>
                    </a:lnTo>
                    <a:lnTo>
                      <a:pt x="119757" y="119781"/>
                    </a:lnTo>
                  </a:path>
                </a:pathLst>
              </a:custGeom>
              <a:solidFill>
                <a:schemeClr val="accent2"/>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sp>
            <p:nvSpPr>
              <p:cNvPr id="28" name="深度视觉·原创设计 https://www.docer.com/works?userid=22383862"/>
              <p:cNvSpPr/>
              <p:nvPr/>
            </p:nvSpPr>
            <p:spPr>
              <a:xfrm>
                <a:off x="15015701" y="3741251"/>
                <a:ext cx="529555" cy="529203"/>
              </a:xfrm>
              <a:custGeom>
                <a:avLst/>
                <a:gdLst/>
                <a:ahLst/>
                <a:cxnLst/>
                <a:rect l="0" t="0" r="0" b="0"/>
                <a:pathLst>
                  <a:path w="120000" h="120000" extrusionOk="0">
                    <a:moveTo>
                      <a:pt x="119776" y="59217"/>
                    </a:moveTo>
                    <a:lnTo>
                      <a:pt x="119776" y="59217"/>
                    </a:lnTo>
                    <a:cubicBezTo>
                      <a:pt x="119776" y="93407"/>
                      <a:pt x="93407" y="119776"/>
                      <a:pt x="59217" y="119776"/>
                    </a:cubicBezTo>
                    <a:cubicBezTo>
                      <a:pt x="26368" y="119776"/>
                      <a:pt x="0" y="93407"/>
                      <a:pt x="0" y="59217"/>
                    </a:cubicBezTo>
                    <a:cubicBezTo>
                      <a:pt x="0" y="26368"/>
                      <a:pt x="26368" y="0"/>
                      <a:pt x="59217" y="0"/>
                    </a:cubicBezTo>
                    <a:cubicBezTo>
                      <a:pt x="93407" y="0"/>
                      <a:pt x="119776" y="26368"/>
                      <a:pt x="119776" y="59217"/>
                    </a:cubicBezTo>
                  </a:path>
                </a:pathLst>
              </a:custGeom>
              <a:solidFill>
                <a:schemeClr val="accent2"/>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grpSp>
        <p:grpSp>
          <p:nvGrpSpPr>
            <p:cNvPr id="20" name="Shape 2975"/>
            <p:cNvGrpSpPr/>
            <p:nvPr/>
          </p:nvGrpSpPr>
          <p:grpSpPr>
            <a:xfrm>
              <a:off x="4220994" y="3770033"/>
              <a:ext cx="594664" cy="349186"/>
              <a:chOff x="8394252" y="7686721"/>
              <a:chExt cx="1189329" cy="698372"/>
            </a:xfrm>
          </p:grpSpPr>
          <p:sp>
            <p:nvSpPr>
              <p:cNvPr id="25" name="深度视觉·原创设计 https://www.docer.com/works?userid=22383862"/>
              <p:cNvSpPr/>
              <p:nvPr/>
            </p:nvSpPr>
            <p:spPr>
              <a:xfrm>
                <a:off x="8689414" y="7686721"/>
                <a:ext cx="894168" cy="451124"/>
              </a:xfrm>
              <a:custGeom>
                <a:avLst/>
                <a:gdLst/>
                <a:ahLst/>
                <a:cxnLst/>
                <a:rect l="0" t="0" r="0" b="0"/>
                <a:pathLst>
                  <a:path w="120000" h="120000" extrusionOk="0">
                    <a:moveTo>
                      <a:pt x="119867" y="119739"/>
                    </a:moveTo>
                    <a:lnTo>
                      <a:pt x="0" y="119739"/>
                    </a:lnTo>
                    <a:lnTo>
                      <a:pt x="0" y="102782"/>
                    </a:lnTo>
                    <a:lnTo>
                      <a:pt x="111277" y="102782"/>
                    </a:lnTo>
                    <a:lnTo>
                      <a:pt x="111277" y="0"/>
                    </a:lnTo>
                    <a:lnTo>
                      <a:pt x="119867" y="0"/>
                    </a:lnTo>
                    <a:lnTo>
                      <a:pt x="119867" y="119739"/>
                    </a:lnTo>
                  </a:path>
                </a:pathLst>
              </a:custGeom>
              <a:solidFill>
                <a:schemeClr val="accent2"/>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sp>
            <p:nvSpPr>
              <p:cNvPr id="26" name="深度视觉·原创设计 https://www.docer.com/works?userid=22383862"/>
              <p:cNvSpPr/>
              <p:nvPr/>
            </p:nvSpPr>
            <p:spPr>
              <a:xfrm>
                <a:off x="8394252" y="7851554"/>
                <a:ext cx="529555" cy="533538"/>
              </a:xfrm>
              <a:custGeom>
                <a:avLst/>
                <a:gdLst/>
                <a:ahLst/>
                <a:cxnLst/>
                <a:rect l="0" t="0" r="0" b="0"/>
                <a:pathLst>
                  <a:path w="120000" h="120000" extrusionOk="0">
                    <a:moveTo>
                      <a:pt x="119776" y="60000"/>
                    </a:moveTo>
                    <a:lnTo>
                      <a:pt x="119776" y="60000"/>
                    </a:lnTo>
                    <a:cubicBezTo>
                      <a:pt x="119776" y="92546"/>
                      <a:pt x="93407" y="119778"/>
                      <a:pt x="60558" y="119778"/>
                    </a:cubicBezTo>
                    <a:cubicBezTo>
                      <a:pt x="26368" y="119778"/>
                      <a:pt x="0" y="92546"/>
                      <a:pt x="0" y="60000"/>
                    </a:cubicBezTo>
                    <a:cubicBezTo>
                      <a:pt x="0" y="27232"/>
                      <a:pt x="26368" y="0"/>
                      <a:pt x="60558" y="0"/>
                    </a:cubicBezTo>
                    <a:cubicBezTo>
                      <a:pt x="93407" y="0"/>
                      <a:pt x="119776" y="27232"/>
                      <a:pt x="119776" y="60000"/>
                    </a:cubicBezTo>
                  </a:path>
                </a:pathLst>
              </a:custGeom>
              <a:solidFill>
                <a:schemeClr val="accent2"/>
              </a:solidFill>
              <a:ln>
                <a:noFill/>
              </a:ln>
            </p:spPr>
            <p:txBody>
              <a:bodyPr lIns="60909" tIns="30442" rIns="60909" bIns="30442" anchor="ctr" anchorCtr="0">
                <a:noAutofit/>
              </a:bodyPr>
              <a:lstStyle/>
              <a:p>
                <a:endParaRPr sz="1200">
                  <a:solidFill>
                    <a:schemeClr val="bg1">
                      <a:lumMod val="50000"/>
                    </a:schemeClr>
                  </a:solidFill>
                  <a:cs typeface="+mn-ea"/>
                  <a:sym typeface="+mn-lt"/>
                </a:endParaRPr>
              </a:p>
            </p:txBody>
          </p:sp>
        </p:grpSp>
        <p:sp>
          <p:nvSpPr>
            <p:cNvPr id="21" name="深度视觉·原创设计 https://www.docer.com/works?userid=22383862"/>
            <p:cNvSpPr txBox="1"/>
            <p:nvPr/>
          </p:nvSpPr>
          <p:spPr>
            <a:xfrm>
              <a:off x="7838970" y="4057742"/>
              <a:ext cx="806090" cy="303945"/>
            </a:xfrm>
            <a:prstGeom prst="rect">
              <a:avLst/>
            </a:prstGeom>
            <a:noFill/>
            <a:ln>
              <a:noFill/>
            </a:ln>
          </p:spPr>
          <p:txBody>
            <a:bodyPr lIns="91376" tIns="45688" rIns="91376" bIns="45688" anchor="t" anchorCtr="0">
              <a:noAutofit/>
            </a:bodyPr>
            <a:lstStyle/>
            <a:p>
              <a:pPr algn="ctr">
                <a:buSzPct val="25000"/>
              </a:pPr>
              <a:r>
                <a:rPr lang="en-US" sz="1600" b="1">
                  <a:solidFill>
                    <a:schemeClr val="bg1">
                      <a:lumMod val="50000"/>
                    </a:schemeClr>
                  </a:solidFill>
                  <a:cs typeface="+mn-ea"/>
                  <a:sym typeface="+mn-lt"/>
                </a:rPr>
                <a:t>25%</a:t>
              </a:r>
              <a:endParaRPr lang="en-US" sz="1600" b="1">
                <a:solidFill>
                  <a:schemeClr val="bg1">
                    <a:lumMod val="50000"/>
                  </a:schemeClr>
                </a:solidFill>
                <a:cs typeface="+mn-ea"/>
                <a:sym typeface="+mn-lt"/>
              </a:endParaRPr>
            </a:p>
          </p:txBody>
        </p:sp>
        <p:sp>
          <p:nvSpPr>
            <p:cNvPr id="22" name="深度视觉·原创设计 https://www.docer.com/works?userid=22383862"/>
            <p:cNvSpPr txBox="1"/>
            <p:nvPr/>
          </p:nvSpPr>
          <p:spPr>
            <a:xfrm>
              <a:off x="7661633" y="1732223"/>
              <a:ext cx="806090" cy="303945"/>
            </a:xfrm>
            <a:prstGeom prst="rect">
              <a:avLst/>
            </a:prstGeom>
            <a:noFill/>
            <a:ln>
              <a:noFill/>
            </a:ln>
          </p:spPr>
          <p:txBody>
            <a:bodyPr lIns="91376" tIns="45688" rIns="91376" bIns="45688" anchor="t" anchorCtr="0">
              <a:noAutofit/>
            </a:bodyPr>
            <a:lstStyle/>
            <a:p>
              <a:pPr algn="ctr">
                <a:buSzPct val="25000"/>
              </a:pPr>
              <a:r>
                <a:rPr lang="en-US" sz="1600" b="1">
                  <a:solidFill>
                    <a:schemeClr val="bg1">
                      <a:lumMod val="50000"/>
                    </a:schemeClr>
                  </a:solidFill>
                  <a:cs typeface="+mn-ea"/>
                  <a:sym typeface="+mn-lt"/>
                </a:rPr>
                <a:t>25%</a:t>
              </a:r>
              <a:endParaRPr lang="en-US" sz="1600" b="1">
                <a:solidFill>
                  <a:schemeClr val="bg1">
                    <a:lumMod val="50000"/>
                  </a:schemeClr>
                </a:solidFill>
                <a:cs typeface="+mn-ea"/>
                <a:sym typeface="+mn-lt"/>
              </a:endParaRPr>
            </a:p>
          </p:txBody>
        </p:sp>
        <p:sp>
          <p:nvSpPr>
            <p:cNvPr id="23" name="深度视觉·原创设计 https://www.docer.com/works?userid=22383862"/>
            <p:cNvSpPr txBox="1"/>
            <p:nvPr/>
          </p:nvSpPr>
          <p:spPr>
            <a:xfrm>
              <a:off x="3469628" y="1775221"/>
              <a:ext cx="806090" cy="303945"/>
            </a:xfrm>
            <a:prstGeom prst="rect">
              <a:avLst/>
            </a:prstGeom>
            <a:noFill/>
            <a:ln>
              <a:noFill/>
            </a:ln>
          </p:spPr>
          <p:txBody>
            <a:bodyPr lIns="91376" tIns="45688" rIns="91376" bIns="45688" anchor="t" anchorCtr="0">
              <a:noAutofit/>
            </a:bodyPr>
            <a:lstStyle/>
            <a:p>
              <a:pPr algn="ctr">
                <a:buSzPct val="25000"/>
              </a:pPr>
              <a:r>
                <a:rPr lang="en-US" sz="1600" b="1">
                  <a:solidFill>
                    <a:schemeClr val="bg1">
                      <a:lumMod val="50000"/>
                    </a:schemeClr>
                  </a:solidFill>
                  <a:cs typeface="+mn-ea"/>
                  <a:sym typeface="+mn-lt"/>
                </a:rPr>
                <a:t>25%</a:t>
              </a:r>
              <a:endParaRPr lang="en-US" sz="1600" b="1">
                <a:solidFill>
                  <a:schemeClr val="bg1">
                    <a:lumMod val="50000"/>
                  </a:schemeClr>
                </a:solidFill>
                <a:cs typeface="+mn-ea"/>
                <a:sym typeface="+mn-lt"/>
              </a:endParaRPr>
            </a:p>
          </p:txBody>
        </p:sp>
        <p:sp>
          <p:nvSpPr>
            <p:cNvPr id="24" name="深度视觉·原创设计 https://www.docer.com/works?userid=22383862"/>
            <p:cNvSpPr txBox="1"/>
            <p:nvPr/>
          </p:nvSpPr>
          <p:spPr>
            <a:xfrm>
              <a:off x="3445288" y="3814971"/>
              <a:ext cx="806090" cy="303945"/>
            </a:xfrm>
            <a:prstGeom prst="rect">
              <a:avLst/>
            </a:prstGeom>
            <a:noFill/>
            <a:ln>
              <a:noFill/>
            </a:ln>
          </p:spPr>
          <p:txBody>
            <a:bodyPr lIns="91376" tIns="45688" rIns="91376" bIns="45688" anchor="t" anchorCtr="0">
              <a:noAutofit/>
            </a:bodyPr>
            <a:lstStyle/>
            <a:p>
              <a:pPr algn="ctr">
                <a:buSzPct val="25000"/>
              </a:pPr>
              <a:r>
                <a:rPr lang="en-US" sz="1600" b="1">
                  <a:solidFill>
                    <a:schemeClr val="bg1">
                      <a:lumMod val="50000"/>
                    </a:schemeClr>
                  </a:solidFill>
                  <a:cs typeface="+mn-ea"/>
                  <a:sym typeface="+mn-lt"/>
                </a:rPr>
                <a:t>25%</a:t>
              </a:r>
              <a:endParaRPr lang="en-US" sz="1600" b="1">
                <a:solidFill>
                  <a:schemeClr val="bg1">
                    <a:lumMod val="50000"/>
                  </a:schemeClr>
                </a:solidFill>
                <a:cs typeface="+mn-ea"/>
                <a:sym typeface="+mn-lt"/>
              </a:endParaRPr>
            </a:p>
          </p:txBody>
        </p:sp>
      </p:grpSp>
      <p:sp>
        <p:nvSpPr>
          <p:cNvPr id="33" name="深度视觉·原创设计 https://www.docer.com/works?userid=22383862"/>
          <p:cNvSpPr>
            <a:spLocks noChangeArrowheads="1"/>
          </p:cNvSpPr>
          <p:nvPr/>
        </p:nvSpPr>
        <p:spPr bwMode="auto">
          <a:xfrm>
            <a:off x="6526687" y="5074590"/>
            <a:ext cx="373851" cy="373854"/>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accent1"/>
          </a:solidFill>
          <a:ln>
            <a:noFill/>
          </a:ln>
          <a:effectLst/>
        </p:spPr>
        <p:txBody>
          <a:bodyPr wrap="none" anchor="ctr"/>
          <a:lstStyle/>
          <a:p>
            <a:endParaRPr lang="en-US" sz="450" dirty="0">
              <a:cs typeface="+mn-ea"/>
              <a:sym typeface="+mn-lt"/>
            </a:endParaRPr>
          </a:p>
        </p:txBody>
      </p:sp>
      <p:sp>
        <p:nvSpPr>
          <p:cNvPr id="34" name="深度视觉·原创设计 https://www.docer.com/works?userid=22383862"/>
          <p:cNvSpPr>
            <a:spLocks noChangeArrowheads="1"/>
          </p:cNvSpPr>
          <p:nvPr/>
        </p:nvSpPr>
        <p:spPr bwMode="auto">
          <a:xfrm>
            <a:off x="3670728" y="5087437"/>
            <a:ext cx="402338" cy="345370"/>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accent2"/>
          </a:solidFill>
          <a:ln>
            <a:noFill/>
          </a:ln>
          <a:effectLst/>
        </p:spPr>
        <p:txBody>
          <a:bodyPr wrap="none" anchor="ctr"/>
          <a:lstStyle/>
          <a:p>
            <a:endParaRPr lang="en-US" sz="450" dirty="0">
              <a:cs typeface="+mn-ea"/>
              <a:sym typeface="+mn-lt"/>
            </a:endParaRPr>
          </a:p>
        </p:txBody>
      </p:sp>
      <p:sp>
        <p:nvSpPr>
          <p:cNvPr id="35" name="深度视觉·原创设计 https://www.docer.com/works?userid=22383862"/>
          <p:cNvSpPr>
            <a:spLocks noChangeArrowheads="1"/>
          </p:cNvSpPr>
          <p:nvPr/>
        </p:nvSpPr>
        <p:spPr bwMode="auto">
          <a:xfrm>
            <a:off x="9372364" y="5120226"/>
            <a:ext cx="402338" cy="359610"/>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2"/>
          </a:solidFill>
          <a:ln>
            <a:noFill/>
          </a:ln>
          <a:effectLst/>
        </p:spPr>
        <p:txBody>
          <a:bodyPr wrap="none" anchor="ctr"/>
          <a:lstStyle/>
          <a:p>
            <a:endParaRPr lang="en-US" sz="450" dirty="0">
              <a:cs typeface="+mn-ea"/>
              <a:sym typeface="+mn-lt"/>
            </a:endParaRPr>
          </a:p>
        </p:txBody>
      </p:sp>
      <p:sp>
        <p:nvSpPr>
          <p:cNvPr id="36" name="深度视觉·原创设计 https://www.docer.com/works?userid=22383862"/>
          <p:cNvSpPr>
            <a:spLocks noChangeArrowheads="1"/>
          </p:cNvSpPr>
          <p:nvPr/>
        </p:nvSpPr>
        <p:spPr bwMode="auto">
          <a:xfrm>
            <a:off x="759969" y="5082364"/>
            <a:ext cx="402338" cy="270598"/>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accent1"/>
          </a:solidFill>
          <a:ln>
            <a:noFill/>
          </a:ln>
          <a:effectLst/>
        </p:spPr>
        <p:txBody>
          <a:bodyPr wrap="none" anchor="ctr"/>
          <a:lstStyle/>
          <a:p>
            <a:endParaRPr lang="en-US" sz="450" dirty="0">
              <a:cs typeface="+mn-ea"/>
              <a:sym typeface="+mn-lt"/>
            </a:endParaRPr>
          </a:p>
        </p:txBody>
      </p:sp>
      <p:sp>
        <p:nvSpPr>
          <p:cNvPr id="37" name="深度视觉·原创设计 https://www.docer.com/works?userid=22383862"/>
          <p:cNvSpPr/>
          <p:nvPr/>
        </p:nvSpPr>
        <p:spPr>
          <a:xfrm>
            <a:off x="1219200" y="5353050"/>
            <a:ext cx="2451735" cy="828675"/>
          </a:xfrm>
          <a:prstGeom prst="rect">
            <a:avLst/>
          </a:prstGeom>
        </p:spPr>
        <p:txBody>
          <a:bodyPr wrap="square" lIns="91433" tIns="45716" rIns="91433" bIns="45716">
            <a:spAutoFit/>
          </a:bodyPr>
          <a:lstStyle/>
          <a:p>
            <a:pPr lvl="0" algn="l">
              <a:lnSpc>
                <a:spcPct val="100000"/>
              </a:lnSpc>
              <a:defRPr/>
            </a:pPr>
            <a:r>
              <a:rPr lang="en-US" altLang="zh-CN" sz="1200" dirty="0">
                <a:solidFill>
                  <a:schemeClr val="bg1">
                    <a:lumMod val="50000"/>
                  </a:schemeClr>
                </a:solidFill>
                <a:cs typeface="+mn-ea"/>
                <a:sym typeface="+mn-lt"/>
              </a:rPr>
              <a:t>1.</a:t>
            </a:r>
            <a:r>
              <a:rPr lang="zh-CN" altLang="en-US" sz="1200" dirty="0">
                <a:solidFill>
                  <a:schemeClr val="bg1">
                    <a:lumMod val="50000"/>
                  </a:schemeClr>
                </a:solidFill>
                <a:cs typeface="+mn-ea"/>
                <a:sym typeface="+mn-lt"/>
              </a:rPr>
              <a:t>积分赛运营模板成熟</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2.</a:t>
            </a:r>
            <a:r>
              <a:rPr lang="zh-CN" altLang="en-US" sz="1200" dirty="0">
                <a:solidFill>
                  <a:schemeClr val="bg1">
                    <a:lumMod val="50000"/>
                  </a:schemeClr>
                </a:solidFill>
                <a:cs typeface="+mn-ea"/>
                <a:sym typeface="+mn-lt"/>
              </a:rPr>
              <a:t>学校内乒乓球基数可观</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3.</a:t>
            </a:r>
            <a:r>
              <a:rPr lang="zh-CN" altLang="en-US" sz="1200" dirty="0">
                <a:solidFill>
                  <a:schemeClr val="bg1">
                    <a:lumMod val="50000"/>
                  </a:schemeClr>
                </a:solidFill>
                <a:cs typeface="+mn-ea"/>
                <a:sym typeface="+mn-lt"/>
              </a:rPr>
              <a:t>项目创新性强，竞争压力小</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4.</a:t>
            </a:r>
            <a:r>
              <a:rPr lang="zh-CN" altLang="en-US" sz="1200" dirty="0">
                <a:solidFill>
                  <a:schemeClr val="bg1">
                    <a:lumMod val="50000"/>
                  </a:schemeClr>
                </a:solidFill>
                <a:cs typeface="+mn-ea"/>
                <a:sym typeface="+mn-lt"/>
              </a:rPr>
              <a:t>提高选手的比赛意识和竞技水平</a:t>
            </a:r>
            <a:endParaRPr lang="zh-CN" altLang="en-US" sz="1200" dirty="0">
              <a:solidFill>
                <a:schemeClr val="bg1">
                  <a:lumMod val="50000"/>
                </a:schemeClr>
              </a:solidFill>
              <a:cs typeface="+mn-ea"/>
              <a:sym typeface="+mn-lt"/>
            </a:endParaRPr>
          </a:p>
        </p:txBody>
      </p:sp>
      <p:sp>
        <p:nvSpPr>
          <p:cNvPr id="38" name="深度视觉·原创设计 https://www.docer.com/works?userid=22383862"/>
          <p:cNvSpPr/>
          <p:nvPr/>
        </p:nvSpPr>
        <p:spPr>
          <a:xfrm>
            <a:off x="1218922" y="4976759"/>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rPr>
              <a:t>strength</a:t>
            </a:r>
            <a:endPar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9" name="深度视觉·原创设计 https://www.docer.com/works?userid=22383862"/>
          <p:cNvSpPr/>
          <p:nvPr/>
        </p:nvSpPr>
        <p:spPr>
          <a:xfrm>
            <a:off x="4109239" y="5352962"/>
            <a:ext cx="2058669" cy="643890"/>
          </a:xfrm>
          <a:prstGeom prst="rect">
            <a:avLst/>
          </a:prstGeom>
        </p:spPr>
        <p:txBody>
          <a:bodyPr wrap="square" lIns="91433" tIns="45716" rIns="91433" bIns="45716">
            <a:spAutoFit/>
          </a:bodyPr>
          <a:lstStyle/>
          <a:p>
            <a:pPr lvl="0" algn="l">
              <a:lnSpc>
                <a:spcPct val="100000"/>
              </a:lnSpc>
              <a:defRPr/>
            </a:pPr>
            <a:r>
              <a:rPr lang="en-US" altLang="zh-CN" sz="1200" dirty="0">
                <a:solidFill>
                  <a:schemeClr val="bg1">
                    <a:lumMod val="50000"/>
                  </a:schemeClr>
                </a:solidFill>
                <a:cs typeface="+mn-ea"/>
                <a:sym typeface="+mn-lt"/>
              </a:rPr>
              <a:t>1.</a:t>
            </a:r>
            <a:r>
              <a:rPr lang="zh-CN" altLang="en-US" sz="1200" dirty="0">
                <a:solidFill>
                  <a:schemeClr val="bg1">
                    <a:lumMod val="50000"/>
                  </a:schemeClr>
                </a:solidFill>
                <a:cs typeface="+mn-ea"/>
                <a:sym typeface="+mn-lt"/>
              </a:rPr>
              <a:t>初期投入成本</a:t>
            </a:r>
            <a:r>
              <a:rPr lang="zh-CN" altLang="en-US" sz="1200" dirty="0">
                <a:solidFill>
                  <a:schemeClr val="bg1">
                    <a:lumMod val="50000"/>
                  </a:schemeClr>
                </a:solidFill>
                <a:cs typeface="+mn-ea"/>
                <a:sym typeface="+mn-lt"/>
              </a:rPr>
              <a:t>较高</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2.</a:t>
            </a:r>
            <a:r>
              <a:rPr lang="zh-CN" altLang="en-US" sz="1200" dirty="0">
                <a:solidFill>
                  <a:schemeClr val="bg1">
                    <a:lumMod val="50000"/>
                  </a:schemeClr>
                </a:solidFill>
                <a:cs typeface="+mn-ea"/>
                <a:sym typeface="+mn-lt"/>
              </a:rPr>
              <a:t>比赛公平性需要</a:t>
            </a:r>
            <a:r>
              <a:rPr lang="zh-CN" altLang="en-US" sz="1200" dirty="0">
                <a:solidFill>
                  <a:schemeClr val="bg1">
                    <a:lumMod val="50000"/>
                  </a:schemeClr>
                </a:solidFill>
                <a:cs typeface="+mn-ea"/>
                <a:sym typeface="+mn-lt"/>
              </a:rPr>
              <a:t>保障</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3.</a:t>
            </a:r>
            <a:r>
              <a:rPr lang="zh-CN" altLang="en-US" sz="1200" dirty="0">
                <a:solidFill>
                  <a:schemeClr val="bg1">
                    <a:lumMod val="50000"/>
                  </a:schemeClr>
                </a:solidFill>
                <a:cs typeface="+mn-ea"/>
                <a:sym typeface="+mn-lt"/>
              </a:rPr>
              <a:t>现阶段比赛场地</a:t>
            </a:r>
            <a:r>
              <a:rPr lang="zh-CN" altLang="en-US" sz="1200" dirty="0">
                <a:solidFill>
                  <a:schemeClr val="bg1">
                    <a:lumMod val="50000"/>
                  </a:schemeClr>
                </a:solidFill>
                <a:cs typeface="+mn-ea"/>
                <a:sym typeface="+mn-lt"/>
              </a:rPr>
              <a:t>受限</a:t>
            </a:r>
            <a:endParaRPr lang="zh-CN" altLang="en-US" sz="1200" dirty="0">
              <a:solidFill>
                <a:schemeClr val="bg1">
                  <a:lumMod val="50000"/>
                </a:schemeClr>
              </a:solidFill>
              <a:cs typeface="+mn-ea"/>
              <a:sym typeface="+mn-lt"/>
            </a:endParaRPr>
          </a:p>
        </p:txBody>
      </p:sp>
      <p:sp>
        <p:nvSpPr>
          <p:cNvPr id="40" name="深度视觉·原创设计 https://www.docer.com/works?userid=22383862"/>
          <p:cNvSpPr/>
          <p:nvPr/>
        </p:nvSpPr>
        <p:spPr>
          <a:xfrm>
            <a:off x="4109240" y="4976759"/>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rPr>
              <a:t>weakness</a:t>
            </a:r>
            <a:endPar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1" name="深度视觉·原创设计 https://www.docer.com/works?userid=22383862"/>
          <p:cNvSpPr/>
          <p:nvPr/>
        </p:nvSpPr>
        <p:spPr>
          <a:xfrm>
            <a:off x="6996974" y="5352962"/>
            <a:ext cx="2058669" cy="828675"/>
          </a:xfrm>
          <a:prstGeom prst="rect">
            <a:avLst/>
          </a:prstGeom>
        </p:spPr>
        <p:txBody>
          <a:bodyPr wrap="square" lIns="91433" tIns="45716" rIns="91433" bIns="45716">
            <a:spAutoFit/>
          </a:bodyPr>
          <a:lstStyle/>
          <a:p>
            <a:pPr lvl="0" algn="l">
              <a:lnSpc>
                <a:spcPct val="100000"/>
              </a:lnSpc>
              <a:defRPr/>
            </a:pPr>
            <a:r>
              <a:rPr lang="en-US" altLang="zh-CN" sz="1200" dirty="0">
                <a:solidFill>
                  <a:schemeClr val="bg1">
                    <a:lumMod val="50000"/>
                  </a:schemeClr>
                </a:solidFill>
                <a:cs typeface="+mn-ea"/>
                <a:sym typeface="+mn-lt"/>
              </a:rPr>
              <a:t>1.</a:t>
            </a:r>
            <a:r>
              <a:rPr lang="zh-CN" altLang="en-US" sz="1200" dirty="0">
                <a:solidFill>
                  <a:schemeClr val="bg1">
                    <a:lumMod val="50000"/>
                  </a:schemeClr>
                </a:solidFill>
                <a:cs typeface="+mn-ea"/>
                <a:sym typeface="+mn-lt"/>
              </a:rPr>
              <a:t>顺应广大师生</a:t>
            </a:r>
            <a:r>
              <a:rPr lang="zh-CN" altLang="en-US" sz="1200" dirty="0">
                <a:solidFill>
                  <a:schemeClr val="bg1">
                    <a:lumMod val="50000"/>
                  </a:schemeClr>
                </a:solidFill>
                <a:cs typeface="+mn-ea"/>
                <a:sym typeface="+mn-lt"/>
              </a:rPr>
              <a:t>需求</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2.</a:t>
            </a:r>
            <a:r>
              <a:rPr lang="zh-CN" altLang="en-US" sz="1200" dirty="0">
                <a:solidFill>
                  <a:schemeClr val="bg1">
                    <a:lumMod val="50000"/>
                  </a:schemeClr>
                </a:solidFill>
                <a:cs typeface="+mn-ea"/>
                <a:sym typeface="+mn-lt"/>
              </a:rPr>
              <a:t>投资来源</a:t>
            </a:r>
            <a:r>
              <a:rPr lang="zh-CN" altLang="en-US" sz="1200" dirty="0">
                <a:solidFill>
                  <a:schemeClr val="bg1">
                    <a:lumMod val="50000"/>
                  </a:schemeClr>
                </a:solidFill>
                <a:cs typeface="+mn-ea"/>
                <a:sym typeface="+mn-lt"/>
              </a:rPr>
              <a:t>广</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3.</a:t>
            </a:r>
            <a:r>
              <a:rPr lang="zh-CN" altLang="en-US" sz="1200" dirty="0">
                <a:solidFill>
                  <a:schemeClr val="bg1">
                    <a:lumMod val="50000"/>
                  </a:schemeClr>
                </a:solidFill>
                <a:cs typeface="+mn-ea"/>
                <a:sym typeface="+mn-lt"/>
              </a:rPr>
              <a:t>项目团队</a:t>
            </a:r>
            <a:r>
              <a:rPr lang="zh-CN" altLang="en-US" sz="1200" dirty="0">
                <a:solidFill>
                  <a:schemeClr val="bg1">
                    <a:lumMod val="50000"/>
                  </a:schemeClr>
                </a:solidFill>
                <a:cs typeface="+mn-ea"/>
                <a:sym typeface="+mn-lt"/>
              </a:rPr>
              <a:t>经验丰富</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4.</a:t>
            </a:r>
            <a:r>
              <a:rPr lang="zh-CN" altLang="en-US" sz="1200" dirty="0">
                <a:solidFill>
                  <a:schemeClr val="bg1">
                    <a:lumMod val="50000"/>
                  </a:schemeClr>
                </a:solidFill>
                <a:cs typeface="+mn-ea"/>
                <a:sym typeface="+mn-lt"/>
              </a:rPr>
              <a:t>地理优势，发展潜力</a:t>
            </a:r>
            <a:r>
              <a:rPr lang="zh-CN" altLang="en-US" sz="1200" dirty="0">
                <a:solidFill>
                  <a:schemeClr val="bg1">
                    <a:lumMod val="50000"/>
                  </a:schemeClr>
                </a:solidFill>
                <a:cs typeface="+mn-ea"/>
                <a:sym typeface="+mn-lt"/>
              </a:rPr>
              <a:t>大</a:t>
            </a:r>
            <a:endParaRPr lang="zh-CN" altLang="en-US" sz="1200" dirty="0">
              <a:solidFill>
                <a:schemeClr val="bg1">
                  <a:lumMod val="50000"/>
                </a:schemeClr>
              </a:solidFill>
              <a:cs typeface="+mn-ea"/>
              <a:sym typeface="+mn-lt"/>
            </a:endParaRPr>
          </a:p>
        </p:txBody>
      </p:sp>
      <p:sp>
        <p:nvSpPr>
          <p:cNvPr id="42" name="深度视觉·原创设计 https://www.docer.com/works?userid=22383862"/>
          <p:cNvSpPr/>
          <p:nvPr/>
        </p:nvSpPr>
        <p:spPr>
          <a:xfrm>
            <a:off x="6996975" y="4976759"/>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rPr>
              <a:t>opportunity</a:t>
            </a:r>
            <a:endPar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3" name="深度视觉·原创设计 https://www.docer.com/works?userid=22383862"/>
          <p:cNvSpPr/>
          <p:nvPr/>
        </p:nvSpPr>
        <p:spPr>
          <a:xfrm>
            <a:off x="9766225" y="5352962"/>
            <a:ext cx="2058669" cy="459105"/>
          </a:xfrm>
          <a:prstGeom prst="rect">
            <a:avLst/>
          </a:prstGeom>
        </p:spPr>
        <p:txBody>
          <a:bodyPr wrap="square" lIns="91433" tIns="45716" rIns="91433" bIns="45716">
            <a:spAutoFit/>
          </a:bodyPr>
          <a:lstStyle/>
          <a:p>
            <a:pPr lvl="0" algn="l">
              <a:lnSpc>
                <a:spcPct val="100000"/>
              </a:lnSpc>
              <a:defRPr/>
            </a:pPr>
            <a:r>
              <a:rPr lang="en-US" altLang="zh-CN" sz="1200" dirty="0">
                <a:solidFill>
                  <a:schemeClr val="bg1">
                    <a:lumMod val="50000"/>
                  </a:schemeClr>
                </a:solidFill>
                <a:cs typeface="+mn-ea"/>
                <a:sym typeface="+mn-lt"/>
              </a:rPr>
              <a:t>1.</a:t>
            </a:r>
            <a:r>
              <a:rPr lang="zh-CN" altLang="en-US" sz="1200" dirty="0">
                <a:solidFill>
                  <a:schemeClr val="bg1">
                    <a:lumMod val="50000"/>
                  </a:schemeClr>
                </a:solidFill>
                <a:cs typeface="+mn-ea"/>
                <a:sym typeface="+mn-lt"/>
              </a:rPr>
              <a:t>人员流动性强</a:t>
            </a:r>
            <a:endParaRPr lang="zh-CN" altLang="en-US" sz="1200" dirty="0">
              <a:solidFill>
                <a:schemeClr val="bg1">
                  <a:lumMod val="50000"/>
                </a:schemeClr>
              </a:solidFill>
              <a:cs typeface="+mn-ea"/>
              <a:sym typeface="+mn-lt"/>
            </a:endParaRPr>
          </a:p>
          <a:p>
            <a:pPr lvl="0" algn="l">
              <a:lnSpc>
                <a:spcPct val="100000"/>
              </a:lnSpc>
              <a:defRPr/>
            </a:pPr>
            <a:r>
              <a:rPr lang="en-US" altLang="zh-CN" sz="1200" dirty="0">
                <a:solidFill>
                  <a:schemeClr val="bg1">
                    <a:lumMod val="50000"/>
                  </a:schemeClr>
                </a:solidFill>
                <a:cs typeface="+mn-ea"/>
                <a:sym typeface="+mn-lt"/>
              </a:rPr>
              <a:t>2.</a:t>
            </a:r>
            <a:r>
              <a:rPr lang="zh-CN" altLang="en-US" sz="1200" dirty="0">
                <a:solidFill>
                  <a:schemeClr val="bg1">
                    <a:lumMod val="50000"/>
                  </a:schemeClr>
                </a:solidFill>
                <a:cs typeface="+mn-ea"/>
                <a:sym typeface="+mn-lt"/>
              </a:rPr>
              <a:t>参赛率和完赛率不好</a:t>
            </a:r>
            <a:r>
              <a:rPr lang="zh-CN" altLang="en-US" sz="1200" dirty="0">
                <a:solidFill>
                  <a:schemeClr val="bg1">
                    <a:lumMod val="50000"/>
                  </a:schemeClr>
                </a:solidFill>
                <a:cs typeface="+mn-ea"/>
                <a:sym typeface="+mn-lt"/>
              </a:rPr>
              <a:t>保证</a:t>
            </a:r>
            <a:endParaRPr lang="zh-CN" altLang="en-US" sz="1200" dirty="0">
              <a:solidFill>
                <a:schemeClr val="bg1">
                  <a:lumMod val="50000"/>
                </a:schemeClr>
              </a:solidFill>
              <a:cs typeface="+mn-ea"/>
              <a:sym typeface="+mn-lt"/>
            </a:endParaRPr>
          </a:p>
        </p:txBody>
      </p:sp>
      <p:sp>
        <p:nvSpPr>
          <p:cNvPr id="44" name="深度视觉·原创设计 https://www.docer.com/works?userid=22383862"/>
          <p:cNvSpPr/>
          <p:nvPr/>
        </p:nvSpPr>
        <p:spPr>
          <a:xfrm>
            <a:off x="9766226" y="4976759"/>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rPr>
              <a:t>threat</a:t>
            </a:r>
            <a:endParaRPr kumimoji="0" lang="en-US" altLang="zh-CN"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250" fill="hold"/>
                                        <p:tgtEl>
                                          <p:spTgt spid="38"/>
                                        </p:tgtEl>
                                        <p:attrNameLst>
                                          <p:attrName>ppt_w</p:attrName>
                                        </p:attrNameLst>
                                      </p:cBhvr>
                                      <p:tavLst>
                                        <p:tav tm="0">
                                          <p:val>
                                            <p:fltVal val="0"/>
                                          </p:val>
                                        </p:tav>
                                        <p:tav tm="100000">
                                          <p:val>
                                            <p:strVal val="#ppt_w"/>
                                          </p:val>
                                        </p:tav>
                                      </p:tavLst>
                                    </p:anim>
                                    <p:anim calcmode="lin" valueType="num">
                                      <p:cBhvr>
                                        <p:cTn id="8" dur="250" fill="hold"/>
                                        <p:tgtEl>
                                          <p:spTgt spid="38"/>
                                        </p:tgtEl>
                                        <p:attrNameLst>
                                          <p:attrName>ppt_h</p:attrName>
                                        </p:attrNameLst>
                                      </p:cBhvr>
                                      <p:tavLst>
                                        <p:tav tm="0">
                                          <p:val>
                                            <p:fltVal val="0"/>
                                          </p:val>
                                        </p:tav>
                                        <p:tav tm="100000">
                                          <p:val>
                                            <p:strVal val="#ppt_h"/>
                                          </p:val>
                                        </p:tav>
                                      </p:tavLst>
                                    </p:anim>
                                    <p:animEffect transition="in" filter="fade">
                                      <p:cBhvr>
                                        <p:cTn id="9" dur="250"/>
                                        <p:tgtEl>
                                          <p:spTgt spid="38"/>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37"/>
                                        </p:tgtEl>
                                        <p:attrNameLst>
                                          <p:attrName>style.visibility</p:attrName>
                                        </p:attrNameLst>
                                      </p:cBhvr>
                                      <p:to>
                                        <p:strVal val="visible"/>
                                      </p:to>
                                    </p:set>
                                    <p:anim calcmode="lin" valueType="num">
                                      <p:cBhvr>
                                        <p:cTn id="13" dur="250" fill="hold"/>
                                        <p:tgtEl>
                                          <p:spTgt spid="37"/>
                                        </p:tgtEl>
                                        <p:attrNameLst>
                                          <p:attrName>ppt_w</p:attrName>
                                        </p:attrNameLst>
                                      </p:cBhvr>
                                      <p:tavLst>
                                        <p:tav tm="0">
                                          <p:val>
                                            <p:fltVal val="0"/>
                                          </p:val>
                                        </p:tav>
                                        <p:tav tm="100000">
                                          <p:val>
                                            <p:strVal val="#ppt_w"/>
                                          </p:val>
                                        </p:tav>
                                      </p:tavLst>
                                    </p:anim>
                                    <p:anim calcmode="lin" valueType="num">
                                      <p:cBhvr>
                                        <p:cTn id="14" dur="250" fill="hold"/>
                                        <p:tgtEl>
                                          <p:spTgt spid="37"/>
                                        </p:tgtEl>
                                        <p:attrNameLst>
                                          <p:attrName>ppt_h</p:attrName>
                                        </p:attrNameLst>
                                      </p:cBhvr>
                                      <p:tavLst>
                                        <p:tav tm="0">
                                          <p:val>
                                            <p:fltVal val="0"/>
                                          </p:val>
                                        </p:tav>
                                        <p:tav tm="100000">
                                          <p:val>
                                            <p:strVal val="#ppt_h"/>
                                          </p:val>
                                        </p:tav>
                                      </p:tavLst>
                                    </p:anim>
                                    <p:animEffect transition="in" filter="fade">
                                      <p:cBhvr>
                                        <p:cTn id="15" dur="250"/>
                                        <p:tgtEl>
                                          <p:spTgt spid="37"/>
                                        </p:tgtEl>
                                      </p:cBhvr>
                                    </p:animEffect>
                                  </p:childTnLst>
                                </p:cTn>
                              </p:par>
                            </p:childTnLst>
                          </p:cTn>
                        </p:par>
                        <p:par>
                          <p:cTn id="16" fill="hold">
                            <p:stCondLst>
                              <p:cond delay="1027"/>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250" fill="hold"/>
                                        <p:tgtEl>
                                          <p:spTgt spid="40"/>
                                        </p:tgtEl>
                                        <p:attrNameLst>
                                          <p:attrName>ppt_w</p:attrName>
                                        </p:attrNameLst>
                                      </p:cBhvr>
                                      <p:tavLst>
                                        <p:tav tm="0">
                                          <p:val>
                                            <p:fltVal val="0"/>
                                          </p:val>
                                        </p:tav>
                                        <p:tav tm="100000">
                                          <p:val>
                                            <p:strVal val="#ppt_w"/>
                                          </p:val>
                                        </p:tav>
                                      </p:tavLst>
                                    </p:anim>
                                    <p:anim calcmode="lin" valueType="num">
                                      <p:cBhvr>
                                        <p:cTn id="20" dur="250" fill="hold"/>
                                        <p:tgtEl>
                                          <p:spTgt spid="40"/>
                                        </p:tgtEl>
                                        <p:attrNameLst>
                                          <p:attrName>ppt_h</p:attrName>
                                        </p:attrNameLst>
                                      </p:cBhvr>
                                      <p:tavLst>
                                        <p:tav tm="0">
                                          <p:val>
                                            <p:fltVal val="0"/>
                                          </p:val>
                                        </p:tav>
                                        <p:tav tm="100000">
                                          <p:val>
                                            <p:strVal val="#ppt_h"/>
                                          </p:val>
                                        </p:tav>
                                      </p:tavLst>
                                    </p:anim>
                                    <p:animEffect transition="in" filter="fade">
                                      <p:cBhvr>
                                        <p:cTn id="21" dur="250"/>
                                        <p:tgtEl>
                                          <p:spTgt spid="40"/>
                                        </p:tgtEl>
                                      </p:cBhvr>
                                    </p:animEffect>
                                  </p:childTnLst>
                                </p:cTn>
                              </p:par>
                            </p:childTnLst>
                          </p:cTn>
                        </p:par>
                        <p:par>
                          <p:cTn id="22" fill="hold">
                            <p:stCondLst>
                              <p:cond delay="1527"/>
                            </p:stCondLst>
                            <p:childTnLst>
                              <p:par>
                                <p:cTn id="23" presetID="53" presetClass="entr" presetSubtype="16" fill="hold" grpId="0" nodeType="afterEffect">
                                  <p:stCondLst>
                                    <p:cond delay="0"/>
                                  </p:stCondLst>
                                  <p:iterate type="lt">
                                    <p:tmPct val="4054"/>
                                  </p:iterate>
                                  <p:childTnLst>
                                    <p:set>
                                      <p:cBhvr>
                                        <p:cTn id="24" dur="1" fill="hold">
                                          <p:stCondLst>
                                            <p:cond delay="0"/>
                                          </p:stCondLst>
                                        </p:cTn>
                                        <p:tgtEl>
                                          <p:spTgt spid="39"/>
                                        </p:tgtEl>
                                        <p:attrNameLst>
                                          <p:attrName>style.visibility</p:attrName>
                                        </p:attrNameLst>
                                      </p:cBhvr>
                                      <p:to>
                                        <p:strVal val="visible"/>
                                      </p:to>
                                    </p:set>
                                    <p:anim calcmode="lin" valueType="num">
                                      <p:cBhvr>
                                        <p:cTn id="25" dur="250" fill="hold"/>
                                        <p:tgtEl>
                                          <p:spTgt spid="39"/>
                                        </p:tgtEl>
                                        <p:attrNameLst>
                                          <p:attrName>ppt_w</p:attrName>
                                        </p:attrNameLst>
                                      </p:cBhvr>
                                      <p:tavLst>
                                        <p:tav tm="0">
                                          <p:val>
                                            <p:fltVal val="0"/>
                                          </p:val>
                                        </p:tav>
                                        <p:tav tm="100000">
                                          <p:val>
                                            <p:strVal val="#ppt_w"/>
                                          </p:val>
                                        </p:tav>
                                      </p:tavLst>
                                    </p:anim>
                                    <p:anim calcmode="lin" valueType="num">
                                      <p:cBhvr>
                                        <p:cTn id="26" dur="250" fill="hold"/>
                                        <p:tgtEl>
                                          <p:spTgt spid="39"/>
                                        </p:tgtEl>
                                        <p:attrNameLst>
                                          <p:attrName>ppt_h</p:attrName>
                                        </p:attrNameLst>
                                      </p:cBhvr>
                                      <p:tavLst>
                                        <p:tav tm="0">
                                          <p:val>
                                            <p:fltVal val="0"/>
                                          </p:val>
                                        </p:tav>
                                        <p:tav tm="100000">
                                          <p:val>
                                            <p:strVal val="#ppt_h"/>
                                          </p:val>
                                        </p:tav>
                                      </p:tavLst>
                                    </p:anim>
                                    <p:animEffect transition="in" filter="fade">
                                      <p:cBhvr>
                                        <p:cTn id="27" dur="250"/>
                                        <p:tgtEl>
                                          <p:spTgt spid="39"/>
                                        </p:tgtEl>
                                      </p:cBhvr>
                                    </p:animEffect>
                                  </p:childTnLst>
                                </p:cTn>
                              </p:par>
                            </p:childTnLst>
                          </p:cTn>
                        </p:par>
                        <p:par>
                          <p:cTn id="28" fill="hold">
                            <p:stCondLst>
                              <p:cond delay="1841"/>
                            </p:stCondLst>
                            <p:childTnLst>
                              <p:par>
                                <p:cTn id="29" presetID="53" presetClass="entr" presetSubtype="16"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250" fill="hold"/>
                                        <p:tgtEl>
                                          <p:spTgt spid="42"/>
                                        </p:tgtEl>
                                        <p:attrNameLst>
                                          <p:attrName>ppt_w</p:attrName>
                                        </p:attrNameLst>
                                      </p:cBhvr>
                                      <p:tavLst>
                                        <p:tav tm="0">
                                          <p:val>
                                            <p:fltVal val="0"/>
                                          </p:val>
                                        </p:tav>
                                        <p:tav tm="100000">
                                          <p:val>
                                            <p:strVal val="#ppt_w"/>
                                          </p:val>
                                        </p:tav>
                                      </p:tavLst>
                                    </p:anim>
                                    <p:anim calcmode="lin" valueType="num">
                                      <p:cBhvr>
                                        <p:cTn id="32" dur="250" fill="hold"/>
                                        <p:tgtEl>
                                          <p:spTgt spid="42"/>
                                        </p:tgtEl>
                                        <p:attrNameLst>
                                          <p:attrName>ppt_h</p:attrName>
                                        </p:attrNameLst>
                                      </p:cBhvr>
                                      <p:tavLst>
                                        <p:tav tm="0">
                                          <p:val>
                                            <p:fltVal val="0"/>
                                          </p:val>
                                        </p:tav>
                                        <p:tav tm="100000">
                                          <p:val>
                                            <p:strVal val="#ppt_h"/>
                                          </p:val>
                                        </p:tav>
                                      </p:tavLst>
                                    </p:anim>
                                    <p:animEffect transition="in" filter="fade">
                                      <p:cBhvr>
                                        <p:cTn id="33" dur="250"/>
                                        <p:tgtEl>
                                          <p:spTgt spid="42"/>
                                        </p:tgtEl>
                                      </p:cBhvr>
                                    </p:animEffect>
                                  </p:childTnLst>
                                </p:cTn>
                              </p:par>
                            </p:childTnLst>
                          </p:cTn>
                        </p:par>
                        <p:par>
                          <p:cTn id="34" fill="hold">
                            <p:stCondLst>
                              <p:cond delay="2341"/>
                            </p:stCondLst>
                            <p:childTnLst>
                              <p:par>
                                <p:cTn id="35" presetID="53" presetClass="entr" presetSubtype="16" fill="hold" grpId="0" nodeType="afterEffect">
                                  <p:stCondLst>
                                    <p:cond delay="0"/>
                                  </p:stCondLst>
                                  <p:iterate type="lt">
                                    <p:tmPct val="4054"/>
                                  </p:iterate>
                                  <p:childTnLst>
                                    <p:set>
                                      <p:cBhvr>
                                        <p:cTn id="36" dur="1" fill="hold">
                                          <p:stCondLst>
                                            <p:cond delay="0"/>
                                          </p:stCondLst>
                                        </p:cTn>
                                        <p:tgtEl>
                                          <p:spTgt spid="41"/>
                                        </p:tgtEl>
                                        <p:attrNameLst>
                                          <p:attrName>style.visibility</p:attrName>
                                        </p:attrNameLst>
                                      </p:cBhvr>
                                      <p:to>
                                        <p:strVal val="visible"/>
                                      </p:to>
                                    </p:set>
                                    <p:anim calcmode="lin" valueType="num">
                                      <p:cBhvr>
                                        <p:cTn id="37" dur="250" fill="hold"/>
                                        <p:tgtEl>
                                          <p:spTgt spid="41"/>
                                        </p:tgtEl>
                                        <p:attrNameLst>
                                          <p:attrName>ppt_w</p:attrName>
                                        </p:attrNameLst>
                                      </p:cBhvr>
                                      <p:tavLst>
                                        <p:tav tm="0">
                                          <p:val>
                                            <p:fltVal val="0"/>
                                          </p:val>
                                        </p:tav>
                                        <p:tav tm="100000">
                                          <p:val>
                                            <p:strVal val="#ppt_w"/>
                                          </p:val>
                                        </p:tav>
                                      </p:tavLst>
                                    </p:anim>
                                    <p:anim calcmode="lin" valueType="num">
                                      <p:cBhvr>
                                        <p:cTn id="38" dur="250" fill="hold"/>
                                        <p:tgtEl>
                                          <p:spTgt spid="41"/>
                                        </p:tgtEl>
                                        <p:attrNameLst>
                                          <p:attrName>ppt_h</p:attrName>
                                        </p:attrNameLst>
                                      </p:cBhvr>
                                      <p:tavLst>
                                        <p:tav tm="0">
                                          <p:val>
                                            <p:fltVal val="0"/>
                                          </p:val>
                                        </p:tav>
                                        <p:tav tm="100000">
                                          <p:val>
                                            <p:strVal val="#ppt_h"/>
                                          </p:val>
                                        </p:tav>
                                      </p:tavLst>
                                    </p:anim>
                                    <p:animEffect transition="in" filter="fade">
                                      <p:cBhvr>
                                        <p:cTn id="39" dur="250"/>
                                        <p:tgtEl>
                                          <p:spTgt spid="41"/>
                                        </p:tgtEl>
                                      </p:cBhvr>
                                    </p:animEffect>
                                  </p:childTnLst>
                                </p:cTn>
                              </p:par>
                            </p:childTnLst>
                          </p:cTn>
                        </p:par>
                        <p:par>
                          <p:cTn id="40" fill="hold">
                            <p:stCondLst>
                              <p:cond delay="2726"/>
                            </p:stCondLst>
                            <p:childTnLst>
                              <p:par>
                                <p:cTn id="41" presetID="53" presetClass="entr" presetSubtype="1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250" fill="hold"/>
                                        <p:tgtEl>
                                          <p:spTgt spid="44"/>
                                        </p:tgtEl>
                                        <p:attrNameLst>
                                          <p:attrName>ppt_w</p:attrName>
                                        </p:attrNameLst>
                                      </p:cBhvr>
                                      <p:tavLst>
                                        <p:tav tm="0">
                                          <p:val>
                                            <p:fltVal val="0"/>
                                          </p:val>
                                        </p:tav>
                                        <p:tav tm="100000">
                                          <p:val>
                                            <p:strVal val="#ppt_w"/>
                                          </p:val>
                                        </p:tav>
                                      </p:tavLst>
                                    </p:anim>
                                    <p:anim calcmode="lin" valueType="num">
                                      <p:cBhvr>
                                        <p:cTn id="44" dur="250" fill="hold"/>
                                        <p:tgtEl>
                                          <p:spTgt spid="44"/>
                                        </p:tgtEl>
                                        <p:attrNameLst>
                                          <p:attrName>ppt_h</p:attrName>
                                        </p:attrNameLst>
                                      </p:cBhvr>
                                      <p:tavLst>
                                        <p:tav tm="0">
                                          <p:val>
                                            <p:fltVal val="0"/>
                                          </p:val>
                                        </p:tav>
                                        <p:tav tm="100000">
                                          <p:val>
                                            <p:strVal val="#ppt_h"/>
                                          </p:val>
                                        </p:tav>
                                      </p:tavLst>
                                    </p:anim>
                                    <p:animEffect transition="in" filter="fade">
                                      <p:cBhvr>
                                        <p:cTn id="45" dur="250"/>
                                        <p:tgtEl>
                                          <p:spTgt spid="44"/>
                                        </p:tgtEl>
                                      </p:cBhvr>
                                    </p:animEffect>
                                  </p:childTnLst>
                                </p:cTn>
                              </p:par>
                            </p:childTnLst>
                          </p:cTn>
                        </p:par>
                        <p:par>
                          <p:cTn id="46" fill="hold">
                            <p:stCondLst>
                              <p:cond delay="3226"/>
                            </p:stCondLst>
                            <p:childTnLst>
                              <p:par>
                                <p:cTn id="47" presetID="53" presetClass="entr" presetSubtype="16" fill="hold" grpId="0" nodeType="afterEffect">
                                  <p:stCondLst>
                                    <p:cond delay="0"/>
                                  </p:stCondLst>
                                  <p:iterate type="lt">
                                    <p:tmPct val="4054"/>
                                  </p:iterate>
                                  <p:childTnLst>
                                    <p:set>
                                      <p:cBhvr>
                                        <p:cTn id="48" dur="1" fill="hold">
                                          <p:stCondLst>
                                            <p:cond delay="0"/>
                                          </p:stCondLst>
                                        </p:cTn>
                                        <p:tgtEl>
                                          <p:spTgt spid="43"/>
                                        </p:tgtEl>
                                        <p:attrNameLst>
                                          <p:attrName>style.visibility</p:attrName>
                                        </p:attrNameLst>
                                      </p:cBhvr>
                                      <p:to>
                                        <p:strVal val="visible"/>
                                      </p:to>
                                    </p:set>
                                    <p:anim calcmode="lin" valueType="num">
                                      <p:cBhvr>
                                        <p:cTn id="49" dur="250" fill="hold"/>
                                        <p:tgtEl>
                                          <p:spTgt spid="43"/>
                                        </p:tgtEl>
                                        <p:attrNameLst>
                                          <p:attrName>ppt_w</p:attrName>
                                        </p:attrNameLst>
                                      </p:cBhvr>
                                      <p:tavLst>
                                        <p:tav tm="0">
                                          <p:val>
                                            <p:fltVal val="0"/>
                                          </p:val>
                                        </p:tav>
                                        <p:tav tm="100000">
                                          <p:val>
                                            <p:strVal val="#ppt_w"/>
                                          </p:val>
                                        </p:tav>
                                      </p:tavLst>
                                    </p:anim>
                                    <p:anim calcmode="lin" valueType="num">
                                      <p:cBhvr>
                                        <p:cTn id="50" dur="250" fill="hold"/>
                                        <p:tgtEl>
                                          <p:spTgt spid="43"/>
                                        </p:tgtEl>
                                        <p:attrNameLst>
                                          <p:attrName>ppt_h</p:attrName>
                                        </p:attrNameLst>
                                      </p:cBhvr>
                                      <p:tavLst>
                                        <p:tav tm="0">
                                          <p:val>
                                            <p:fltVal val="0"/>
                                          </p:val>
                                        </p:tav>
                                        <p:tav tm="100000">
                                          <p:val>
                                            <p:strVal val="#ppt_h"/>
                                          </p:val>
                                        </p:tav>
                                      </p:tavLst>
                                    </p:anim>
                                    <p:animEffect transition="in" filter="fade">
                                      <p:cBhvr>
                                        <p:cTn id="51" dur="25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7" grpId="0"/>
      <p:bldP spid="38" grpId="0"/>
      <p:bldP spid="39" grpId="0"/>
      <p:bldP spid="40" grpId="0"/>
      <p:bldP spid="41" grpId="0"/>
      <p:bldP spid="42" grpId="0"/>
      <p:bldP spid="43"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7" name="深度视觉·原创设计 https://www.docer.com/works?userid=22383862"/>
          <p:cNvSpPr>
            <a:spLocks noChangeAspect="1"/>
          </p:cNvSpPr>
          <p:nvPr/>
        </p:nvSpPr>
        <p:spPr>
          <a:xfrm>
            <a:off x="472284" y="404642"/>
            <a:ext cx="478762" cy="4787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8" name="深度视觉·原创设计 https://www.docer.com/works?userid=22383862"/>
          <p:cNvSpPr/>
          <p:nvPr/>
        </p:nvSpPr>
        <p:spPr>
          <a:xfrm>
            <a:off x="8212858" y="714137"/>
            <a:ext cx="3506858" cy="169267"/>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9" name="深度视觉·原创设计 https://www.docer.com/works?userid=22383862"/>
          <p:cNvSpPr txBox="1"/>
          <p:nvPr/>
        </p:nvSpPr>
        <p:spPr>
          <a:xfrm>
            <a:off x="8015567" y="360184"/>
            <a:ext cx="3901440" cy="521970"/>
          </a:xfrm>
          <a:prstGeom prst="rect">
            <a:avLst/>
          </a:prstGeom>
          <a:noFill/>
        </p:spPr>
        <p:txBody>
          <a:bodyPr wrap="none" rtlCol="0">
            <a:spAutoFit/>
          </a:bodyPr>
          <a:lstStyle/>
          <a:p>
            <a:pPr algn="ctr"/>
            <a:r>
              <a:rPr lang="en-US" altLang="zh-CN" sz="2800" b="1" i="1" spc="300" dirty="0">
                <a:solidFill>
                  <a:srgbClr val="3B3B3B"/>
                </a:solidFill>
                <a:cs typeface="+mn-ea"/>
                <a:sym typeface="+mn-lt"/>
              </a:rPr>
              <a:t>- </a:t>
            </a:r>
            <a:r>
              <a:rPr lang="zh-CN" altLang="en-US" sz="2800" b="1" i="1" spc="300" dirty="0">
                <a:solidFill>
                  <a:srgbClr val="3B3B3B"/>
                </a:solidFill>
                <a:cs typeface="+mn-ea"/>
                <a:sym typeface="+mn-lt"/>
              </a:rPr>
              <a:t>社会文化环境分析</a:t>
            </a:r>
            <a:r>
              <a:rPr lang="en-US" altLang="zh-CN" sz="2800" b="1" i="1" spc="300" dirty="0">
                <a:solidFill>
                  <a:srgbClr val="3B3B3B"/>
                </a:solidFill>
                <a:cs typeface="+mn-ea"/>
                <a:sym typeface="+mn-lt"/>
              </a:rPr>
              <a:t>-</a:t>
            </a:r>
            <a:endParaRPr lang="zh-CN" altLang="en-US" sz="2800" b="1" i="1" spc="300" dirty="0">
              <a:solidFill>
                <a:srgbClr val="3B3B3B"/>
              </a:solidFill>
              <a:cs typeface="+mn-ea"/>
              <a:sym typeface="+mn-lt"/>
            </a:endParaRPr>
          </a:p>
        </p:txBody>
      </p:sp>
      <p:sp>
        <p:nvSpPr>
          <p:cNvPr id="23" name="深度视觉·原创设计 https://www.docer.com/works?userid=22383862"/>
          <p:cNvSpPr/>
          <p:nvPr/>
        </p:nvSpPr>
        <p:spPr>
          <a:xfrm>
            <a:off x="1485898" y="1697537"/>
            <a:ext cx="2552701" cy="2363755"/>
          </a:xfrm>
          <a:prstGeom prst="rect">
            <a:avLst/>
          </a:prstGeom>
          <a:blipFill>
            <a:blip r:embed="rId1"/>
            <a:stretch>
              <a:fillRect t="-17496" b="-174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4" name="深度视觉·原创设计 https://www.docer.com/works?userid=22383862"/>
          <p:cNvSpPr/>
          <p:nvPr/>
        </p:nvSpPr>
        <p:spPr>
          <a:xfrm>
            <a:off x="4819649" y="1697537"/>
            <a:ext cx="2552701" cy="2363755"/>
          </a:xfrm>
          <a:prstGeom prst="rect">
            <a:avLst/>
          </a:prstGeom>
          <a:blipFill>
            <a:blip r:embed="rId2"/>
            <a:stretch>
              <a:fillRect t="-30995" b="-309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5" name="深度视觉·原创设计 https://www.docer.com/works?userid=22383862"/>
          <p:cNvSpPr/>
          <p:nvPr/>
        </p:nvSpPr>
        <p:spPr>
          <a:xfrm>
            <a:off x="8153400" y="1697537"/>
            <a:ext cx="2552701" cy="2363755"/>
          </a:xfrm>
          <a:prstGeom prst="rect">
            <a:avLst/>
          </a:prstGeom>
          <a:blipFill>
            <a:blip r:embed="rId3"/>
            <a:stretch>
              <a:fillRect t="-46006" b="-460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 name="深度视觉·原创设计 https://www.docer.com/works?userid=22383862"/>
          <p:cNvSpPr/>
          <p:nvPr/>
        </p:nvSpPr>
        <p:spPr>
          <a:xfrm>
            <a:off x="1485898" y="1697537"/>
            <a:ext cx="2552701" cy="2363755"/>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 name="深度视觉·原创设计 https://www.docer.com/works?userid=22383862"/>
          <p:cNvSpPr/>
          <p:nvPr/>
        </p:nvSpPr>
        <p:spPr>
          <a:xfrm>
            <a:off x="4819649" y="1697537"/>
            <a:ext cx="2552701" cy="2363755"/>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 name="深度视觉·原创设计 https://www.docer.com/works?userid=22383862"/>
          <p:cNvSpPr/>
          <p:nvPr/>
        </p:nvSpPr>
        <p:spPr>
          <a:xfrm>
            <a:off x="8153400" y="1697537"/>
            <a:ext cx="2552701" cy="2363755"/>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3" name="深度视觉·原创设计 https://www.docer.com/works?userid=22383862"/>
          <p:cNvSpPr>
            <a:spLocks noChangeArrowheads="1"/>
          </p:cNvSpPr>
          <p:nvPr/>
        </p:nvSpPr>
        <p:spPr bwMode="auto">
          <a:xfrm>
            <a:off x="9197238" y="2658187"/>
            <a:ext cx="453749" cy="442452"/>
          </a:xfrm>
          <a:custGeom>
            <a:avLst/>
            <a:gdLst>
              <a:gd name="T0" fmla="*/ 191110 w 634"/>
              <a:gd name="T1" fmla="*/ 0 h 619"/>
              <a:gd name="T2" fmla="*/ 191110 w 634"/>
              <a:gd name="T3" fmla="*/ 0 h 619"/>
              <a:gd name="T4" fmla="*/ 37140 w 634"/>
              <a:gd name="T5" fmla="*/ 0 h 619"/>
              <a:gd name="T6" fmla="*/ 0 w 634"/>
              <a:gd name="T7" fmla="*/ 37452 h 619"/>
              <a:gd name="T8" fmla="*/ 0 w 634"/>
              <a:gd name="T9" fmla="*/ 153769 h 619"/>
              <a:gd name="T10" fmla="*/ 37140 w 634"/>
              <a:gd name="T11" fmla="*/ 190861 h 619"/>
              <a:gd name="T12" fmla="*/ 85098 w 634"/>
              <a:gd name="T13" fmla="*/ 190861 h 619"/>
              <a:gd name="T14" fmla="*/ 116830 w 634"/>
              <a:gd name="T15" fmla="*/ 222551 h 619"/>
              <a:gd name="T16" fmla="*/ 143513 w 634"/>
              <a:gd name="T17" fmla="*/ 190861 h 619"/>
              <a:gd name="T18" fmla="*/ 191110 w 634"/>
              <a:gd name="T19" fmla="*/ 190861 h 619"/>
              <a:gd name="T20" fmla="*/ 228250 w 634"/>
              <a:gd name="T21" fmla="*/ 153769 h 619"/>
              <a:gd name="T22" fmla="*/ 228250 w 634"/>
              <a:gd name="T23" fmla="*/ 37452 h 619"/>
              <a:gd name="T24" fmla="*/ 191110 w 634"/>
              <a:gd name="T25" fmla="*/ 0 h 619"/>
              <a:gd name="T26" fmla="*/ 212385 w 634"/>
              <a:gd name="T27" fmla="*/ 153769 h 619"/>
              <a:gd name="T28" fmla="*/ 212385 w 634"/>
              <a:gd name="T29" fmla="*/ 153769 h 619"/>
              <a:gd name="T30" fmla="*/ 191110 w 634"/>
              <a:gd name="T31" fmla="*/ 175016 h 619"/>
              <a:gd name="T32" fmla="*/ 138104 w 634"/>
              <a:gd name="T33" fmla="*/ 175016 h 619"/>
              <a:gd name="T34" fmla="*/ 116830 w 634"/>
              <a:gd name="T35" fmla="*/ 201664 h 619"/>
              <a:gd name="T36" fmla="*/ 95555 w 634"/>
              <a:gd name="T37" fmla="*/ 175016 h 619"/>
              <a:gd name="T38" fmla="*/ 37140 w 634"/>
              <a:gd name="T39" fmla="*/ 175016 h 619"/>
              <a:gd name="T40" fmla="*/ 16226 w 634"/>
              <a:gd name="T41" fmla="*/ 153769 h 619"/>
              <a:gd name="T42" fmla="*/ 16226 w 634"/>
              <a:gd name="T43" fmla="*/ 31690 h 619"/>
              <a:gd name="T44" fmla="*/ 37140 w 634"/>
              <a:gd name="T45" fmla="*/ 10803 h 619"/>
              <a:gd name="T46" fmla="*/ 191110 w 634"/>
              <a:gd name="T47" fmla="*/ 10803 h 619"/>
              <a:gd name="T48" fmla="*/ 212385 w 634"/>
              <a:gd name="T49" fmla="*/ 31690 h 619"/>
              <a:gd name="T50" fmla="*/ 212385 w 634"/>
              <a:gd name="T51" fmla="*/ 153769 h 6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34" h="619">
                <a:moveTo>
                  <a:pt x="530" y="0"/>
                </a:moveTo>
                <a:lnTo>
                  <a:pt x="530" y="0"/>
                </a:lnTo>
                <a:cubicBezTo>
                  <a:pt x="103" y="0"/>
                  <a:pt x="103" y="0"/>
                  <a:pt x="103" y="0"/>
                </a:cubicBezTo>
                <a:cubicBezTo>
                  <a:pt x="59" y="0"/>
                  <a:pt x="0" y="45"/>
                  <a:pt x="0" y="104"/>
                </a:cubicBezTo>
                <a:cubicBezTo>
                  <a:pt x="0" y="427"/>
                  <a:pt x="0" y="427"/>
                  <a:pt x="0" y="427"/>
                </a:cubicBezTo>
                <a:cubicBezTo>
                  <a:pt x="0" y="486"/>
                  <a:pt x="45" y="530"/>
                  <a:pt x="103" y="530"/>
                </a:cubicBezTo>
                <a:cubicBezTo>
                  <a:pt x="236" y="530"/>
                  <a:pt x="236" y="530"/>
                  <a:pt x="236" y="530"/>
                </a:cubicBezTo>
                <a:cubicBezTo>
                  <a:pt x="324" y="618"/>
                  <a:pt x="324" y="618"/>
                  <a:pt x="324" y="618"/>
                </a:cubicBezTo>
                <a:cubicBezTo>
                  <a:pt x="398" y="530"/>
                  <a:pt x="398" y="530"/>
                  <a:pt x="398" y="530"/>
                </a:cubicBezTo>
                <a:cubicBezTo>
                  <a:pt x="530" y="530"/>
                  <a:pt x="530" y="530"/>
                  <a:pt x="530" y="530"/>
                </a:cubicBezTo>
                <a:cubicBezTo>
                  <a:pt x="589" y="530"/>
                  <a:pt x="633" y="486"/>
                  <a:pt x="633" y="427"/>
                </a:cubicBezTo>
                <a:cubicBezTo>
                  <a:pt x="633" y="104"/>
                  <a:pt x="633" y="104"/>
                  <a:pt x="633" y="104"/>
                </a:cubicBezTo>
                <a:cubicBezTo>
                  <a:pt x="633" y="45"/>
                  <a:pt x="589" y="0"/>
                  <a:pt x="530" y="0"/>
                </a:cubicBezTo>
                <a:close/>
                <a:moveTo>
                  <a:pt x="589" y="427"/>
                </a:moveTo>
                <a:lnTo>
                  <a:pt x="589" y="427"/>
                </a:lnTo>
                <a:cubicBezTo>
                  <a:pt x="589" y="457"/>
                  <a:pt x="560" y="486"/>
                  <a:pt x="530" y="486"/>
                </a:cubicBezTo>
                <a:cubicBezTo>
                  <a:pt x="383" y="486"/>
                  <a:pt x="383" y="486"/>
                  <a:pt x="383" y="486"/>
                </a:cubicBezTo>
                <a:cubicBezTo>
                  <a:pt x="324" y="560"/>
                  <a:pt x="324" y="560"/>
                  <a:pt x="324" y="560"/>
                </a:cubicBezTo>
                <a:cubicBezTo>
                  <a:pt x="265" y="486"/>
                  <a:pt x="265" y="486"/>
                  <a:pt x="265" y="486"/>
                </a:cubicBezTo>
                <a:cubicBezTo>
                  <a:pt x="103" y="486"/>
                  <a:pt x="103" y="486"/>
                  <a:pt x="103" y="486"/>
                </a:cubicBezTo>
                <a:cubicBezTo>
                  <a:pt x="74" y="486"/>
                  <a:pt x="45" y="457"/>
                  <a:pt x="45" y="427"/>
                </a:cubicBezTo>
                <a:cubicBezTo>
                  <a:pt x="45" y="88"/>
                  <a:pt x="45" y="88"/>
                  <a:pt x="45" y="88"/>
                </a:cubicBezTo>
                <a:cubicBezTo>
                  <a:pt x="45" y="59"/>
                  <a:pt x="74" y="30"/>
                  <a:pt x="103" y="30"/>
                </a:cubicBezTo>
                <a:cubicBezTo>
                  <a:pt x="530" y="30"/>
                  <a:pt x="530" y="30"/>
                  <a:pt x="530" y="30"/>
                </a:cubicBezTo>
                <a:cubicBezTo>
                  <a:pt x="560" y="30"/>
                  <a:pt x="589" y="59"/>
                  <a:pt x="589" y="88"/>
                </a:cubicBezTo>
                <a:lnTo>
                  <a:pt x="589" y="427"/>
                </a:lnTo>
                <a:close/>
              </a:path>
            </a:pathLst>
          </a:custGeom>
          <a:solidFill>
            <a:schemeClr val="accent1">
              <a:lumMod val="20000"/>
              <a:lumOff val="80000"/>
            </a:schemeClr>
          </a:solidFill>
          <a:ln>
            <a:noFill/>
          </a:ln>
          <a:effectLst/>
        </p:spPr>
        <p:txBody>
          <a:bodyPr wrap="none" lIns="91431" tIns="45716" rIns="91431" bIns="45716" anchor="ctr"/>
          <a:lstStyle/>
          <a:p>
            <a:endParaRPr lang="en-US">
              <a:cs typeface="+mn-ea"/>
              <a:sym typeface="+mn-lt"/>
            </a:endParaRPr>
          </a:p>
        </p:txBody>
      </p:sp>
      <p:sp>
        <p:nvSpPr>
          <p:cNvPr id="14" name="深度视觉·原创设计 https://www.docer.com/works?userid=22383862"/>
          <p:cNvSpPr>
            <a:spLocks noChangeArrowheads="1"/>
          </p:cNvSpPr>
          <p:nvPr/>
        </p:nvSpPr>
        <p:spPr bwMode="auto">
          <a:xfrm>
            <a:off x="5869125" y="2668543"/>
            <a:ext cx="453746" cy="421741"/>
          </a:xfrm>
          <a:custGeom>
            <a:avLst/>
            <a:gdLst>
              <a:gd name="T0" fmla="*/ 201927 w 634"/>
              <a:gd name="T1" fmla="*/ 26650 h 590"/>
              <a:gd name="T2" fmla="*/ 201927 w 634"/>
              <a:gd name="T3" fmla="*/ 26650 h 590"/>
              <a:gd name="T4" fmla="*/ 159378 w 634"/>
              <a:gd name="T5" fmla="*/ 26650 h 590"/>
              <a:gd name="T6" fmla="*/ 159378 w 634"/>
              <a:gd name="T7" fmla="*/ 10804 h 590"/>
              <a:gd name="T8" fmla="*/ 143512 w 634"/>
              <a:gd name="T9" fmla="*/ 0 h 590"/>
              <a:gd name="T10" fmla="*/ 85098 w 634"/>
              <a:gd name="T11" fmla="*/ 0 h 590"/>
              <a:gd name="T12" fmla="*/ 74641 w 634"/>
              <a:gd name="T13" fmla="*/ 10804 h 590"/>
              <a:gd name="T14" fmla="*/ 74641 w 634"/>
              <a:gd name="T15" fmla="*/ 26650 h 590"/>
              <a:gd name="T16" fmla="*/ 32092 w 634"/>
              <a:gd name="T17" fmla="*/ 26650 h 590"/>
              <a:gd name="T18" fmla="*/ 0 w 634"/>
              <a:gd name="T19" fmla="*/ 52939 h 590"/>
              <a:gd name="T20" fmla="*/ 0 w 634"/>
              <a:gd name="T21" fmla="*/ 180425 h 590"/>
              <a:gd name="T22" fmla="*/ 32092 w 634"/>
              <a:gd name="T23" fmla="*/ 212117 h 590"/>
              <a:gd name="T24" fmla="*/ 201927 w 634"/>
              <a:gd name="T25" fmla="*/ 212117 h 590"/>
              <a:gd name="T26" fmla="*/ 228249 w 634"/>
              <a:gd name="T27" fmla="*/ 180425 h 590"/>
              <a:gd name="T28" fmla="*/ 228249 w 634"/>
              <a:gd name="T29" fmla="*/ 52939 h 590"/>
              <a:gd name="T30" fmla="*/ 201927 w 634"/>
              <a:gd name="T31" fmla="*/ 26650 h 590"/>
              <a:gd name="T32" fmla="*/ 85098 w 634"/>
              <a:gd name="T33" fmla="*/ 21248 h 590"/>
              <a:gd name="T34" fmla="*/ 85098 w 634"/>
              <a:gd name="T35" fmla="*/ 21248 h 590"/>
              <a:gd name="T36" fmla="*/ 95555 w 634"/>
              <a:gd name="T37" fmla="*/ 10804 h 590"/>
              <a:gd name="T38" fmla="*/ 138104 w 634"/>
              <a:gd name="T39" fmla="*/ 10804 h 590"/>
              <a:gd name="T40" fmla="*/ 143512 w 634"/>
              <a:gd name="T41" fmla="*/ 21248 h 590"/>
              <a:gd name="T42" fmla="*/ 143512 w 634"/>
              <a:gd name="T43" fmla="*/ 26650 h 590"/>
              <a:gd name="T44" fmla="*/ 85098 w 634"/>
              <a:gd name="T45" fmla="*/ 26650 h 590"/>
              <a:gd name="T46" fmla="*/ 85098 w 634"/>
              <a:gd name="T47" fmla="*/ 21248 h 590"/>
              <a:gd name="T48" fmla="*/ 212384 w 634"/>
              <a:gd name="T49" fmla="*/ 180425 h 590"/>
              <a:gd name="T50" fmla="*/ 212384 w 634"/>
              <a:gd name="T51" fmla="*/ 180425 h 590"/>
              <a:gd name="T52" fmla="*/ 201927 w 634"/>
              <a:gd name="T53" fmla="*/ 196271 h 590"/>
              <a:gd name="T54" fmla="*/ 32092 w 634"/>
              <a:gd name="T55" fmla="*/ 196271 h 590"/>
              <a:gd name="T56" fmla="*/ 15866 w 634"/>
              <a:gd name="T57" fmla="*/ 180425 h 590"/>
              <a:gd name="T58" fmla="*/ 15866 w 634"/>
              <a:gd name="T59" fmla="*/ 106239 h 590"/>
              <a:gd name="T60" fmla="*/ 90506 w 634"/>
              <a:gd name="T61" fmla="*/ 106239 h 590"/>
              <a:gd name="T62" fmla="*/ 85098 w 634"/>
              <a:gd name="T63" fmla="*/ 111280 h 590"/>
              <a:gd name="T64" fmla="*/ 116829 w 634"/>
              <a:gd name="T65" fmla="*/ 137930 h 590"/>
              <a:gd name="T66" fmla="*/ 143512 w 634"/>
              <a:gd name="T67" fmla="*/ 111280 h 590"/>
              <a:gd name="T68" fmla="*/ 143512 w 634"/>
              <a:gd name="T69" fmla="*/ 106239 h 590"/>
              <a:gd name="T70" fmla="*/ 212384 w 634"/>
              <a:gd name="T71" fmla="*/ 106239 h 590"/>
              <a:gd name="T72" fmla="*/ 212384 w 634"/>
              <a:gd name="T73" fmla="*/ 180425 h 590"/>
              <a:gd name="T74" fmla="*/ 100963 w 634"/>
              <a:gd name="T75" fmla="*/ 111280 h 590"/>
              <a:gd name="T76" fmla="*/ 100963 w 634"/>
              <a:gd name="T77" fmla="*/ 111280 h 590"/>
              <a:gd name="T78" fmla="*/ 100963 w 634"/>
              <a:gd name="T79" fmla="*/ 106239 h 590"/>
              <a:gd name="T80" fmla="*/ 127647 w 634"/>
              <a:gd name="T81" fmla="*/ 106239 h 590"/>
              <a:gd name="T82" fmla="*/ 127647 w 634"/>
              <a:gd name="T83" fmla="*/ 111280 h 590"/>
              <a:gd name="T84" fmla="*/ 116829 w 634"/>
              <a:gd name="T85" fmla="*/ 127486 h 590"/>
              <a:gd name="T86" fmla="*/ 100963 w 634"/>
              <a:gd name="T87" fmla="*/ 111280 h 590"/>
              <a:gd name="T88" fmla="*/ 212384 w 634"/>
              <a:gd name="T89" fmla="*/ 90033 h 590"/>
              <a:gd name="T90" fmla="*/ 212384 w 634"/>
              <a:gd name="T91" fmla="*/ 90033 h 590"/>
              <a:gd name="T92" fmla="*/ 15866 w 634"/>
              <a:gd name="T93" fmla="*/ 90033 h 590"/>
              <a:gd name="T94" fmla="*/ 15866 w 634"/>
              <a:gd name="T95" fmla="*/ 52939 h 590"/>
              <a:gd name="T96" fmla="*/ 32092 w 634"/>
              <a:gd name="T97" fmla="*/ 42495 h 590"/>
              <a:gd name="T98" fmla="*/ 201927 w 634"/>
              <a:gd name="T99" fmla="*/ 42495 h 590"/>
              <a:gd name="T100" fmla="*/ 212384 w 634"/>
              <a:gd name="T101" fmla="*/ 52939 h 590"/>
              <a:gd name="T102" fmla="*/ 212384 w 634"/>
              <a:gd name="T103" fmla="*/ 90033 h 5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chemeClr val="accent1">
              <a:lumMod val="20000"/>
              <a:lumOff val="80000"/>
            </a:schemeClr>
          </a:solidFill>
          <a:ln>
            <a:noFill/>
          </a:ln>
          <a:effectLst/>
        </p:spPr>
        <p:txBody>
          <a:bodyPr wrap="none" lIns="91431" tIns="45716" rIns="91431" bIns="45716" anchor="ctr"/>
          <a:lstStyle/>
          <a:p>
            <a:endParaRPr lang="en-US">
              <a:cs typeface="+mn-ea"/>
              <a:sym typeface="+mn-lt"/>
            </a:endParaRPr>
          </a:p>
        </p:txBody>
      </p:sp>
      <p:sp>
        <p:nvSpPr>
          <p:cNvPr id="15" name="深度视觉·原创设计 https://www.docer.com/works?userid=22383862"/>
          <p:cNvSpPr>
            <a:spLocks noChangeArrowheads="1"/>
          </p:cNvSpPr>
          <p:nvPr/>
        </p:nvSpPr>
        <p:spPr bwMode="auto">
          <a:xfrm>
            <a:off x="2535373" y="2663835"/>
            <a:ext cx="453749" cy="431156"/>
          </a:xfrm>
          <a:custGeom>
            <a:avLst/>
            <a:gdLst>
              <a:gd name="T0" fmla="*/ 111421 w 634"/>
              <a:gd name="T1" fmla="*/ 15824 h 604"/>
              <a:gd name="T2" fmla="*/ 111421 w 634"/>
              <a:gd name="T3" fmla="*/ 15824 h 604"/>
              <a:gd name="T4" fmla="*/ 5048 w 634"/>
              <a:gd name="T5" fmla="*/ 79120 h 604"/>
              <a:gd name="T6" fmla="*/ 5048 w 634"/>
              <a:gd name="T7" fmla="*/ 79120 h 604"/>
              <a:gd name="T8" fmla="*/ 100603 w 634"/>
              <a:gd name="T9" fmla="*/ 121557 h 604"/>
              <a:gd name="T10" fmla="*/ 121878 w 634"/>
              <a:gd name="T11" fmla="*/ 121557 h 604"/>
              <a:gd name="T12" fmla="*/ 217433 w 634"/>
              <a:gd name="T13" fmla="*/ 79120 h 604"/>
              <a:gd name="T14" fmla="*/ 217433 w 634"/>
              <a:gd name="T15" fmla="*/ 57901 h 604"/>
              <a:gd name="T16" fmla="*/ 121878 w 634"/>
              <a:gd name="T17" fmla="*/ 5035 h 604"/>
              <a:gd name="T18" fmla="*/ 100603 w 634"/>
              <a:gd name="T19" fmla="*/ 5035 h 604"/>
              <a:gd name="T20" fmla="*/ 5048 w 634"/>
              <a:gd name="T21" fmla="*/ 57901 h 604"/>
              <a:gd name="T22" fmla="*/ 5048 w 634"/>
              <a:gd name="T23" fmla="*/ 79120 h 604"/>
              <a:gd name="T24" fmla="*/ 111421 w 634"/>
              <a:gd name="T25" fmla="*/ 15824 h 604"/>
              <a:gd name="T26" fmla="*/ 111421 w 634"/>
              <a:gd name="T27" fmla="*/ 15824 h 604"/>
              <a:gd name="T28" fmla="*/ 212024 w 634"/>
              <a:gd name="T29" fmla="*/ 68690 h 604"/>
              <a:gd name="T30" fmla="*/ 111421 w 634"/>
              <a:gd name="T31" fmla="*/ 111127 h 604"/>
              <a:gd name="T32" fmla="*/ 15866 w 634"/>
              <a:gd name="T33" fmla="*/ 68690 h 604"/>
              <a:gd name="T34" fmla="*/ 111421 w 634"/>
              <a:gd name="T35" fmla="*/ 15824 h 604"/>
              <a:gd name="T36" fmla="*/ 111421 w 634"/>
              <a:gd name="T37" fmla="*/ 201036 h 604"/>
              <a:gd name="T38" fmla="*/ 111421 w 634"/>
              <a:gd name="T39" fmla="*/ 201036 h 604"/>
              <a:gd name="T40" fmla="*/ 15866 w 634"/>
              <a:gd name="T41" fmla="*/ 158599 h 604"/>
              <a:gd name="T42" fmla="*/ 0 w 634"/>
              <a:gd name="T43" fmla="*/ 153564 h 604"/>
              <a:gd name="T44" fmla="*/ 5048 w 634"/>
              <a:gd name="T45" fmla="*/ 169388 h 604"/>
              <a:gd name="T46" fmla="*/ 100603 w 634"/>
              <a:gd name="T47" fmla="*/ 211825 h 604"/>
              <a:gd name="T48" fmla="*/ 121878 w 634"/>
              <a:gd name="T49" fmla="*/ 211825 h 604"/>
              <a:gd name="T50" fmla="*/ 217433 w 634"/>
              <a:gd name="T51" fmla="*/ 169388 h 604"/>
              <a:gd name="T52" fmla="*/ 228250 w 634"/>
              <a:gd name="T53" fmla="*/ 153564 h 604"/>
              <a:gd name="T54" fmla="*/ 212024 w 634"/>
              <a:gd name="T55" fmla="*/ 158599 h 604"/>
              <a:gd name="T56" fmla="*/ 111421 w 634"/>
              <a:gd name="T57" fmla="*/ 201036 h 604"/>
              <a:gd name="T58" fmla="*/ 5048 w 634"/>
              <a:gd name="T59" fmla="*/ 121557 h 604"/>
              <a:gd name="T60" fmla="*/ 5048 w 634"/>
              <a:gd name="T61" fmla="*/ 121557 h 604"/>
              <a:gd name="T62" fmla="*/ 100603 w 634"/>
              <a:gd name="T63" fmla="*/ 169388 h 604"/>
              <a:gd name="T64" fmla="*/ 121878 w 634"/>
              <a:gd name="T65" fmla="*/ 169388 h 604"/>
              <a:gd name="T66" fmla="*/ 217433 w 634"/>
              <a:gd name="T67" fmla="*/ 121557 h 604"/>
              <a:gd name="T68" fmla="*/ 228250 w 634"/>
              <a:gd name="T69" fmla="*/ 105733 h 604"/>
              <a:gd name="T70" fmla="*/ 212024 w 634"/>
              <a:gd name="T71" fmla="*/ 111127 h 604"/>
              <a:gd name="T72" fmla="*/ 111421 w 634"/>
              <a:gd name="T73" fmla="*/ 158599 h 604"/>
              <a:gd name="T74" fmla="*/ 15866 w 634"/>
              <a:gd name="T75" fmla="*/ 111127 h 604"/>
              <a:gd name="T76" fmla="*/ 0 w 634"/>
              <a:gd name="T77" fmla="*/ 105733 h 604"/>
              <a:gd name="T78" fmla="*/ 5048 w 634"/>
              <a:gd name="T79" fmla="*/ 121557 h 6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accent1">
              <a:lumMod val="20000"/>
              <a:lumOff val="80000"/>
            </a:schemeClr>
          </a:solidFill>
          <a:ln>
            <a:noFill/>
          </a:ln>
          <a:effectLst/>
        </p:spPr>
        <p:txBody>
          <a:bodyPr wrap="none" lIns="91431" tIns="45716" rIns="91431" bIns="45716" anchor="ctr"/>
          <a:lstStyle/>
          <a:p>
            <a:endParaRPr lang="en-US">
              <a:cs typeface="+mn-ea"/>
              <a:sym typeface="+mn-lt"/>
            </a:endParaRPr>
          </a:p>
        </p:txBody>
      </p:sp>
      <p:sp>
        <p:nvSpPr>
          <p:cNvPr id="16" name="深度视觉·原创设计 https://www.docer.com/works?userid=22383862"/>
          <p:cNvSpPr/>
          <p:nvPr/>
        </p:nvSpPr>
        <p:spPr>
          <a:xfrm>
            <a:off x="5717454" y="6235978"/>
            <a:ext cx="757088" cy="652662"/>
          </a:xfrm>
          <a:custGeom>
            <a:avLst/>
            <a:gdLst>
              <a:gd name="connsiteX0" fmla="*/ 991440 w 991440"/>
              <a:gd name="connsiteY0" fmla="*/ 854689 h 854689"/>
              <a:gd name="connsiteX1" fmla="*/ 919079 w 991440"/>
              <a:gd name="connsiteY1" fmla="*/ 854689 h 854689"/>
              <a:gd name="connsiteX2" fmla="*/ 495722 w 991440"/>
              <a:gd name="connsiteY2" fmla="*/ 116276 h 854689"/>
              <a:gd name="connsiteX3" fmla="*/ 72364 w 991440"/>
              <a:gd name="connsiteY3" fmla="*/ 854689 h 854689"/>
              <a:gd name="connsiteX4" fmla="*/ 0 w 991440"/>
              <a:gd name="connsiteY4" fmla="*/ 854689 h 854689"/>
              <a:gd name="connsiteX5" fmla="*/ 495720 w 991440"/>
              <a:gd name="connsiteY5" fmla="*/ 0 h 85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440" h="854689">
                <a:moveTo>
                  <a:pt x="991440" y="854689"/>
                </a:moveTo>
                <a:lnTo>
                  <a:pt x="919079" y="854689"/>
                </a:lnTo>
                <a:lnTo>
                  <a:pt x="495722" y="116276"/>
                </a:lnTo>
                <a:lnTo>
                  <a:pt x="72364" y="854689"/>
                </a:lnTo>
                <a:lnTo>
                  <a:pt x="0" y="854689"/>
                </a:lnTo>
                <a:lnTo>
                  <a:pt x="49572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cs typeface="+mn-ea"/>
              <a:sym typeface="+mn-lt"/>
            </a:endParaRPr>
          </a:p>
        </p:txBody>
      </p:sp>
      <p:sp>
        <p:nvSpPr>
          <p:cNvPr id="17" name="深度视觉·原创设计 https://www.docer.com/works?userid=22383862"/>
          <p:cNvSpPr/>
          <p:nvPr/>
        </p:nvSpPr>
        <p:spPr>
          <a:xfrm>
            <a:off x="1780492" y="4797280"/>
            <a:ext cx="1978708" cy="188658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cs typeface="+mn-ea"/>
                <a:sym typeface="+mn-lt"/>
              </a:rPr>
              <a:t>随着时代的变迁和社会经济的发展，人们对教育的观念逐渐从以往的</a:t>
            </a:r>
            <a:r>
              <a:rPr lang="en-US" altLang="zh-CN" sz="1200" dirty="0">
                <a:solidFill>
                  <a:schemeClr val="bg1">
                    <a:lumMod val="50000"/>
                  </a:schemeClr>
                </a:solidFill>
                <a:cs typeface="+mn-ea"/>
                <a:sym typeface="+mn-lt"/>
              </a:rPr>
              <a:t>“</a:t>
            </a:r>
            <a:r>
              <a:rPr lang="zh-CN" altLang="en-US" sz="1200" dirty="0">
                <a:solidFill>
                  <a:schemeClr val="bg1">
                    <a:lumMod val="50000"/>
                  </a:schemeClr>
                </a:solidFill>
                <a:cs typeface="+mn-ea"/>
                <a:sym typeface="+mn-lt"/>
              </a:rPr>
              <a:t>唯成绩论</a:t>
            </a:r>
            <a:r>
              <a:rPr lang="en-US" altLang="zh-CN" sz="1200" dirty="0">
                <a:solidFill>
                  <a:schemeClr val="bg1">
                    <a:lumMod val="50000"/>
                  </a:schemeClr>
                </a:solidFill>
                <a:cs typeface="+mn-ea"/>
                <a:sym typeface="+mn-lt"/>
              </a:rPr>
              <a:t>”</a:t>
            </a:r>
            <a:r>
              <a:rPr lang="zh-CN" altLang="en-US" sz="1200" dirty="0">
                <a:solidFill>
                  <a:schemeClr val="bg1">
                    <a:lumMod val="50000"/>
                  </a:schemeClr>
                </a:solidFill>
                <a:cs typeface="+mn-ea"/>
                <a:sym typeface="+mn-lt"/>
              </a:rPr>
              <a:t>转为</a:t>
            </a:r>
            <a:r>
              <a:rPr lang="en-US" altLang="zh-CN" sz="1200" dirty="0">
                <a:solidFill>
                  <a:schemeClr val="bg1">
                    <a:lumMod val="50000"/>
                  </a:schemeClr>
                </a:solidFill>
                <a:cs typeface="+mn-ea"/>
                <a:sym typeface="+mn-lt"/>
              </a:rPr>
              <a:t>“</a:t>
            </a:r>
            <a:r>
              <a:rPr lang="zh-CN" altLang="en-US" sz="1200" dirty="0">
                <a:solidFill>
                  <a:schemeClr val="bg1">
                    <a:lumMod val="50000"/>
                  </a:schemeClr>
                </a:solidFill>
                <a:cs typeface="+mn-ea"/>
                <a:sym typeface="+mn-lt"/>
              </a:rPr>
              <a:t>德智体美劳</a:t>
            </a:r>
            <a:r>
              <a:rPr lang="en-US" altLang="zh-CN" sz="1200" dirty="0">
                <a:solidFill>
                  <a:schemeClr val="bg1">
                    <a:lumMod val="50000"/>
                  </a:schemeClr>
                </a:solidFill>
                <a:cs typeface="+mn-ea"/>
                <a:sym typeface="+mn-lt"/>
              </a:rPr>
              <a:t>”</a:t>
            </a:r>
            <a:r>
              <a:rPr lang="zh-CN" altLang="en-US" sz="1200" dirty="0">
                <a:solidFill>
                  <a:schemeClr val="bg1">
                    <a:lumMod val="50000"/>
                  </a:schemeClr>
                </a:solidFill>
                <a:cs typeface="+mn-ea"/>
                <a:sym typeface="+mn-lt"/>
              </a:rPr>
              <a:t>全面发展，积分赛可以为提供一个多元化、个性化、数字化的</a:t>
            </a:r>
            <a:r>
              <a:rPr lang="zh-CN" altLang="en-US" sz="1200" dirty="0">
                <a:solidFill>
                  <a:schemeClr val="bg1">
                    <a:lumMod val="50000"/>
                  </a:schemeClr>
                </a:solidFill>
                <a:cs typeface="+mn-ea"/>
                <a:sym typeface="+mn-lt"/>
              </a:rPr>
              <a:t>学习交流平台。</a:t>
            </a:r>
            <a:endParaRPr lang="zh-CN" altLang="en-US" sz="1200" dirty="0">
              <a:solidFill>
                <a:schemeClr val="bg1">
                  <a:lumMod val="50000"/>
                </a:schemeClr>
              </a:solidFill>
              <a:cs typeface="+mn-ea"/>
              <a:sym typeface="+mn-lt"/>
            </a:endParaRPr>
          </a:p>
        </p:txBody>
      </p:sp>
      <p:sp>
        <p:nvSpPr>
          <p:cNvPr id="18" name="深度视觉·原创设计 https://www.docer.com/works?userid=22383862"/>
          <p:cNvSpPr/>
          <p:nvPr/>
        </p:nvSpPr>
        <p:spPr>
          <a:xfrm>
            <a:off x="2223572" y="4460095"/>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cs typeface="+mn-ea"/>
                <a:sym typeface="+mn-lt"/>
              </a:rPr>
              <a:t>教育观念</a:t>
            </a:r>
            <a:endParaRPr kumimoji="0" lang="zh-CN" altLang="en-US" sz="160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9" name="深度视觉·原创设计 https://www.docer.com/works?userid=22383862"/>
          <p:cNvSpPr/>
          <p:nvPr/>
        </p:nvSpPr>
        <p:spPr>
          <a:xfrm>
            <a:off x="5106646" y="4797280"/>
            <a:ext cx="1978708" cy="137350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cs typeface="+mn-ea"/>
                <a:sym typeface="+mn-lt"/>
              </a:rPr>
              <a:t>为了保证积分赛的创新性和趣味性，平台将文化与技术相结合。乒乓文创，数字化平台，更多竞赛模式为乒乓球安装新的引擎。</a:t>
            </a:r>
            <a:endParaRPr lang="zh-CN" altLang="en-US" sz="1200" dirty="0">
              <a:solidFill>
                <a:schemeClr val="bg1">
                  <a:lumMod val="50000"/>
                </a:schemeClr>
              </a:solidFill>
              <a:cs typeface="+mn-ea"/>
              <a:sym typeface="+mn-lt"/>
            </a:endParaRPr>
          </a:p>
        </p:txBody>
      </p:sp>
      <p:sp>
        <p:nvSpPr>
          <p:cNvPr id="20" name="深度视觉·原创设计 https://www.docer.com/works?userid=22383862"/>
          <p:cNvSpPr/>
          <p:nvPr/>
        </p:nvSpPr>
        <p:spPr>
          <a:xfrm>
            <a:off x="5347970" y="4460240"/>
            <a:ext cx="1513205"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cs typeface="+mn-ea"/>
                <a:sym typeface="+mn-lt"/>
              </a:rPr>
              <a:t>文化</a:t>
            </a:r>
            <a:r>
              <a:rPr kumimoji="0" lang="en-US" altLang="zh-CN" sz="1600" b="1" i="0" u="none" strike="noStrike" kern="1200" cap="none" spc="0" normalizeH="0" baseline="0" noProof="0" dirty="0">
                <a:ln>
                  <a:noFill/>
                </a:ln>
                <a:solidFill>
                  <a:schemeClr val="tx1">
                    <a:lumMod val="75000"/>
                    <a:lumOff val="25000"/>
                  </a:schemeClr>
                </a:solidFill>
                <a:effectLst/>
                <a:uLnTx/>
                <a:uFillTx/>
                <a:cs typeface="+mn-ea"/>
                <a:sym typeface="+mn-lt"/>
              </a:rPr>
              <a:t>&amp;</a:t>
            </a:r>
            <a:r>
              <a:rPr kumimoji="0" lang="zh-CN" altLang="en-US" sz="1600" b="1" i="0" u="none" strike="noStrike" kern="1200" cap="none" spc="0" normalizeH="0" baseline="0" noProof="0" dirty="0">
                <a:ln>
                  <a:noFill/>
                </a:ln>
                <a:solidFill>
                  <a:schemeClr val="tx1">
                    <a:lumMod val="75000"/>
                    <a:lumOff val="25000"/>
                  </a:schemeClr>
                </a:solidFill>
                <a:effectLst/>
                <a:uLnTx/>
                <a:uFillTx/>
                <a:cs typeface="+mn-ea"/>
                <a:sym typeface="+mn-lt"/>
              </a:rPr>
              <a:t>技术</a:t>
            </a:r>
            <a:endParaRPr kumimoji="0" lang="zh-CN" altLang="en-US" sz="160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1" name="深度视觉·原创设计 https://www.docer.com/works?userid=22383862"/>
          <p:cNvSpPr/>
          <p:nvPr/>
        </p:nvSpPr>
        <p:spPr>
          <a:xfrm>
            <a:off x="8432800" y="4797280"/>
            <a:ext cx="1978708" cy="188658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cs typeface="+mn-ea"/>
                <a:sym typeface="+mn-lt"/>
              </a:rPr>
              <a:t>积分赛平台为广大师生提供了更多元化，更有趣的竞技机会，提供了一个优质的课余生活选择。这样的服务也响应了全面健身的号召，体现了体育项目的</a:t>
            </a:r>
            <a:r>
              <a:rPr lang="zh-CN" altLang="en-US" sz="1200" dirty="0">
                <a:solidFill>
                  <a:schemeClr val="bg1">
                    <a:lumMod val="50000"/>
                  </a:schemeClr>
                </a:solidFill>
                <a:cs typeface="+mn-ea"/>
                <a:sym typeface="+mn-lt"/>
              </a:rPr>
              <a:t>核心思想。</a:t>
            </a:r>
            <a:endParaRPr lang="zh-CN" altLang="en-US" sz="1200" dirty="0">
              <a:solidFill>
                <a:schemeClr val="bg1">
                  <a:lumMod val="50000"/>
                </a:schemeClr>
              </a:solidFill>
              <a:cs typeface="+mn-ea"/>
              <a:sym typeface="+mn-lt"/>
            </a:endParaRPr>
          </a:p>
        </p:txBody>
      </p:sp>
      <p:sp>
        <p:nvSpPr>
          <p:cNvPr id="22" name="深度视觉·原创设计 https://www.docer.com/works?userid=22383862"/>
          <p:cNvSpPr/>
          <p:nvPr/>
        </p:nvSpPr>
        <p:spPr>
          <a:xfrm>
            <a:off x="8875880" y="4460095"/>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cs typeface="+mn-ea"/>
                <a:sym typeface="+mn-lt"/>
              </a:rPr>
              <a:t>丰富生活</a:t>
            </a:r>
            <a:endParaRPr kumimoji="0" lang="zh-CN" altLang="en-US" sz="160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pic>
        <p:nvPicPr>
          <p:cNvPr id="3" name="https://photo-static-api.fotomore.com/creative/vcg/400/new/VCG211247202976.jpg?uid=386&amp;timestamp=1704171122&amp;sign=c85a776e387bd7842e6e3e9c2c48c30a" descr="乒乓球海报模板"/>
          <p:cNvPicPr>
            <a:picLocks noChangeAspect="1"/>
          </p:cNvPicPr>
          <p:nvPr/>
        </p:nvPicPr>
        <p:blipFill>
          <a:blip r:embed="rId4"/>
          <a:stretch>
            <a:fillRect/>
          </a:stretch>
        </p:blipFill>
        <p:spPr>
          <a:xfrm>
            <a:off x="1491615" y="1148715"/>
            <a:ext cx="2547620" cy="2912745"/>
          </a:xfrm>
          <a:prstGeom prst="rect">
            <a:avLst/>
          </a:prstGeom>
        </p:spPr>
      </p:pic>
      <p:pic>
        <p:nvPicPr>
          <p:cNvPr id="9" name="https://photo-static-api.fotomore.com/creative/vcg/veer/400/new/VCG41N615901360.jpg?uid=386&amp;timestamp=1704171122&amp;sign=c85a776e387bd7842e6e3e9c2c48c30a" descr="乒乓球的海报设计"/>
          <p:cNvPicPr>
            <a:picLocks noChangeAspect="1"/>
          </p:cNvPicPr>
          <p:nvPr/>
        </p:nvPicPr>
        <p:blipFill>
          <a:blip r:embed="rId5"/>
          <a:stretch>
            <a:fillRect/>
          </a:stretch>
        </p:blipFill>
        <p:spPr>
          <a:xfrm>
            <a:off x="4805680" y="1136650"/>
            <a:ext cx="2566670" cy="2924810"/>
          </a:xfrm>
          <a:prstGeom prst="rect">
            <a:avLst/>
          </a:prstGeom>
        </p:spPr>
      </p:pic>
      <p:pic>
        <p:nvPicPr>
          <p:cNvPr id="10" name="https://photo-static-api.fotomore.com/creative/vcg/400/new/VCG41N533922284.jpg?uid=386&amp;timestamp=1704171122&amp;sign=c85a776e387bd7842e6e3e9c2c48c30a" descr="乒乓球拍和球。乒乓球。运动设计"/>
          <p:cNvPicPr>
            <a:picLocks noChangeAspect="1"/>
          </p:cNvPicPr>
          <p:nvPr/>
        </p:nvPicPr>
        <p:blipFill>
          <a:blip r:embed="rId6"/>
          <a:stretch>
            <a:fillRect/>
          </a:stretch>
        </p:blipFill>
        <p:spPr>
          <a:xfrm>
            <a:off x="8152765" y="1112520"/>
            <a:ext cx="2626360" cy="2948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42"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animBg="1"/>
      <p:bldP spid="14" grpId="0" animBg="1"/>
      <p:bldP spid="15" grpId="0" animBg="1"/>
      <p:bldP spid="17" grpId="0"/>
      <p:bldP spid="18" grpId="0"/>
      <p:bldP spid="19" grpId="0"/>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tx1"/>
              </a:solidFill>
              <a:cs typeface="+mn-ea"/>
              <a:sym typeface="+mn-lt"/>
            </a:endParaRPr>
          </a:p>
        </p:txBody>
      </p:sp>
      <p:sp>
        <p:nvSpPr>
          <p:cNvPr id="5" name="深度视觉·原创设计 https://www.docer.com/works?userid=22383862"/>
          <p:cNvSpPr>
            <a:spLocks noChangeAspect="1"/>
          </p:cNvSpPr>
          <p:nvPr/>
        </p:nvSpPr>
        <p:spPr>
          <a:xfrm>
            <a:off x="828745" y="650126"/>
            <a:ext cx="659092" cy="659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1" name="深度视觉·原创设计 https://www.docer.com/works?userid=22383862"/>
          <p:cNvSpPr/>
          <p:nvPr/>
        </p:nvSpPr>
        <p:spPr>
          <a:xfrm>
            <a:off x="7864205" y="1181378"/>
            <a:ext cx="4403381" cy="127973"/>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0" name="深度视觉·原创设计 https://www.docer.com/works?userid=22383862"/>
          <p:cNvSpPr txBox="1"/>
          <p:nvPr/>
        </p:nvSpPr>
        <p:spPr>
          <a:xfrm>
            <a:off x="8881257" y="465310"/>
            <a:ext cx="2369820" cy="706755"/>
          </a:xfrm>
          <a:prstGeom prst="rect">
            <a:avLst/>
          </a:prstGeom>
          <a:noFill/>
        </p:spPr>
        <p:txBody>
          <a:bodyPr wrap="none" rtlCol="0">
            <a:spAutoFit/>
          </a:bodyPr>
          <a:lstStyle/>
          <a:p>
            <a:r>
              <a:rPr lang="zh-CN" altLang="en-US" sz="4000" b="1" i="1" spc="300" dirty="0">
                <a:solidFill>
                  <a:srgbClr val="3B3B3B"/>
                </a:solidFill>
                <a:cs typeface="+mn-ea"/>
                <a:sym typeface="+mn-lt"/>
              </a:rPr>
              <a:t>组织</a:t>
            </a:r>
            <a:r>
              <a:rPr lang="zh-CN" altLang="en-US" sz="4000" b="1" i="1" spc="300" dirty="0">
                <a:solidFill>
                  <a:srgbClr val="3B3B3B"/>
                </a:solidFill>
                <a:cs typeface="+mn-ea"/>
                <a:sym typeface="+mn-lt"/>
              </a:rPr>
              <a:t>架构</a:t>
            </a:r>
            <a:endParaRPr lang="zh-CN" altLang="en-US" sz="4000" b="1" i="1" spc="300" dirty="0">
              <a:solidFill>
                <a:srgbClr val="3B3B3B"/>
              </a:solidFill>
              <a:cs typeface="+mn-ea"/>
              <a:sym typeface="+mn-lt"/>
            </a:endParaRPr>
          </a:p>
        </p:txBody>
      </p:sp>
      <p:pic>
        <p:nvPicPr>
          <p:cNvPr id="2" name="图片 1"/>
          <p:cNvPicPr>
            <a:picLocks noChangeAspect="1"/>
          </p:cNvPicPr>
          <p:nvPr/>
        </p:nvPicPr>
        <p:blipFill>
          <a:blip r:embed="rId1"/>
          <a:stretch>
            <a:fillRect/>
          </a:stretch>
        </p:blipFill>
        <p:spPr>
          <a:xfrm>
            <a:off x="3084830" y="1499235"/>
            <a:ext cx="6160135" cy="5031740"/>
          </a:xfrm>
          <a:prstGeom prst="rect">
            <a:avLst/>
          </a:prstGeom>
          <a:effectLst>
            <a:softEdge rad="254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深度视觉·原创设计 https://www.docer.com/works?userid=22383862"/>
          <p:cNvSpPr>
            <a:spLocks noChangeAspect="1"/>
          </p:cNvSpPr>
          <p:nvPr/>
        </p:nvSpPr>
        <p:spPr>
          <a:xfrm>
            <a:off x="5347814" y="1172222"/>
            <a:ext cx="6844186" cy="5685778"/>
          </a:xfrm>
          <a:custGeom>
            <a:avLst/>
            <a:gdLst>
              <a:gd name="connsiteX0" fmla="*/ 4760078 w 6844186"/>
              <a:gd name="connsiteY0" fmla="*/ 0 h 5685778"/>
              <a:gd name="connsiteX1" fmla="*/ 6823768 w 6844186"/>
              <a:gd name="connsiteY1" fmla="*/ 469396 h 5685778"/>
              <a:gd name="connsiteX2" fmla="*/ 6844186 w 6844186"/>
              <a:gd name="connsiteY2" fmla="*/ 479853 h 5685778"/>
              <a:gd name="connsiteX3" fmla="*/ 6844186 w 6844186"/>
              <a:gd name="connsiteY3" fmla="*/ 5685778 h 5685778"/>
              <a:gd name="connsiteX4" fmla="*/ 90704 w 6844186"/>
              <a:gd name="connsiteY4" fmla="*/ 5685778 h 5685778"/>
              <a:gd name="connsiteX5" fmla="*/ 54847 w 6844186"/>
              <a:gd name="connsiteY5" fmla="*/ 5484991 h 5685778"/>
              <a:gd name="connsiteX6" fmla="*/ 0 w 6844186"/>
              <a:gd name="connsiteY6" fmla="*/ 4760078 h 5685778"/>
              <a:gd name="connsiteX7" fmla="*/ 4760078 w 6844186"/>
              <a:gd name="connsiteY7" fmla="*/ 0 h 56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4186" h="5685778">
                <a:moveTo>
                  <a:pt x="4760078" y="0"/>
                </a:moveTo>
                <a:cubicBezTo>
                  <a:pt x="5499461" y="0"/>
                  <a:pt x="6199471" y="168578"/>
                  <a:pt x="6823768" y="469396"/>
                </a:cubicBezTo>
                <a:lnTo>
                  <a:pt x="6844186" y="479853"/>
                </a:lnTo>
                <a:lnTo>
                  <a:pt x="6844186" y="5685778"/>
                </a:lnTo>
                <a:lnTo>
                  <a:pt x="90704" y="5685778"/>
                </a:lnTo>
                <a:lnTo>
                  <a:pt x="54847" y="5484991"/>
                </a:lnTo>
                <a:cubicBezTo>
                  <a:pt x="18731" y="5248626"/>
                  <a:pt x="0" y="5006539"/>
                  <a:pt x="0" y="4760078"/>
                </a:cubicBezTo>
                <a:cubicBezTo>
                  <a:pt x="0" y="2131160"/>
                  <a:pt x="2131160" y="0"/>
                  <a:pt x="4760078" y="0"/>
                </a:cubicBezTo>
                <a:close/>
              </a:path>
            </a:pathLst>
          </a:cu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8" name="深度视觉·原创设计 https://www.docer.com/works?userid=22383862"/>
          <p:cNvSpPr>
            <a:spLocks noChangeAspect="1"/>
          </p:cNvSpPr>
          <p:nvPr/>
        </p:nvSpPr>
        <p:spPr>
          <a:xfrm>
            <a:off x="0" y="4120866"/>
            <a:ext cx="2074417" cy="2737135"/>
          </a:xfrm>
          <a:custGeom>
            <a:avLst/>
            <a:gdLst>
              <a:gd name="connsiteX0" fmla="*/ 1 w 2074417"/>
              <a:gd name="connsiteY0" fmla="*/ 0 h 2737135"/>
              <a:gd name="connsiteX1" fmla="*/ 2074417 w 2074417"/>
              <a:gd name="connsiteY1" fmla="*/ 2074416 h 2737135"/>
              <a:gd name="connsiteX2" fmla="*/ 1981155 w 2074417"/>
              <a:gd name="connsiteY2" fmla="*/ 2691284 h 2737135"/>
              <a:gd name="connsiteX3" fmla="*/ 1964374 w 2074417"/>
              <a:gd name="connsiteY3" fmla="*/ 2737135 h 2737135"/>
              <a:gd name="connsiteX4" fmla="*/ 828853 w 2074417"/>
              <a:gd name="connsiteY4" fmla="*/ 2737135 h 2737135"/>
              <a:gd name="connsiteX5" fmla="*/ 883911 w 2074417"/>
              <a:gd name="connsiteY5" fmla="*/ 2670404 h 2737135"/>
              <a:gd name="connsiteX6" fmla="*/ 1065960 w 2074417"/>
              <a:gd name="connsiteY6" fmla="*/ 2074416 h 2737135"/>
              <a:gd name="connsiteX7" fmla="*/ 1 w 2074417"/>
              <a:gd name="connsiteY7" fmla="*/ 1008457 h 2737135"/>
              <a:gd name="connsiteX8" fmla="*/ 0 w 2074417"/>
              <a:gd name="connsiteY8" fmla="*/ 1008457 h 2737135"/>
              <a:gd name="connsiteX9" fmla="*/ 0 w 2074417"/>
              <a:gd name="connsiteY9" fmla="*/ 0 h 273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417" h="2737135">
                <a:moveTo>
                  <a:pt x="1" y="0"/>
                </a:moveTo>
                <a:cubicBezTo>
                  <a:pt x="1145669" y="0"/>
                  <a:pt x="2074417" y="928748"/>
                  <a:pt x="2074417" y="2074416"/>
                </a:cubicBezTo>
                <a:cubicBezTo>
                  <a:pt x="2074417" y="2289229"/>
                  <a:pt x="2041766" y="2496416"/>
                  <a:pt x="1981155" y="2691284"/>
                </a:cubicBezTo>
                <a:lnTo>
                  <a:pt x="1964374" y="2737135"/>
                </a:lnTo>
                <a:lnTo>
                  <a:pt x="828853" y="2737135"/>
                </a:lnTo>
                <a:lnTo>
                  <a:pt x="883911" y="2670404"/>
                </a:lnTo>
                <a:cubicBezTo>
                  <a:pt x="998847" y="2500276"/>
                  <a:pt x="1065960" y="2295184"/>
                  <a:pt x="1065960" y="2074416"/>
                </a:cubicBezTo>
                <a:cubicBezTo>
                  <a:pt x="1065960" y="1485703"/>
                  <a:pt x="588714" y="1008457"/>
                  <a:pt x="1" y="1008457"/>
                </a:cubicBezTo>
                <a:lnTo>
                  <a:pt x="0" y="10084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tx1"/>
              </a:solidFill>
              <a:cs typeface="+mn-ea"/>
              <a:sym typeface="+mn-lt"/>
            </a:endParaRPr>
          </a:p>
        </p:txBody>
      </p:sp>
      <p:sp>
        <p:nvSpPr>
          <p:cNvPr id="12" name="深度视觉·原创设计 https://www.docer.com/works?userid=22383862"/>
          <p:cNvSpPr>
            <a:spLocks noChangeAspect="1"/>
          </p:cNvSpPr>
          <p:nvPr/>
        </p:nvSpPr>
        <p:spPr>
          <a:xfrm>
            <a:off x="9944100" y="-1567"/>
            <a:ext cx="2247899" cy="2284020"/>
          </a:xfrm>
          <a:custGeom>
            <a:avLst/>
            <a:gdLst>
              <a:gd name="connsiteX0" fmla="*/ 127586 w 2247899"/>
              <a:gd name="connsiteY0" fmla="*/ 0 h 2284020"/>
              <a:gd name="connsiteX1" fmla="*/ 2247899 w 2247899"/>
              <a:gd name="connsiteY1" fmla="*/ 0 h 2284020"/>
              <a:gd name="connsiteX2" fmla="*/ 2247899 w 2247899"/>
              <a:gd name="connsiteY2" fmla="*/ 2169654 h 2284020"/>
              <a:gd name="connsiteX3" fmla="*/ 2137838 w 2247899"/>
              <a:gd name="connsiteY3" fmla="*/ 2209937 h 2284020"/>
              <a:gd name="connsiteX4" fmla="*/ 1647825 w 2247899"/>
              <a:gd name="connsiteY4" fmla="*/ 2284020 h 2284020"/>
              <a:gd name="connsiteX5" fmla="*/ 0 w 2247899"/>
              <a:gd name="connsiteY5" fmla="*/ 636195 h 2284020"/>
              <a:gd name="connsiteX6" fmla="*/ 74083 w 2247899"/>
              <a:gd name="connsiteY6" fmla="*/ 146182 h 22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899" h="2284020">
                <a:moveTo>
                  <a:pt x="127586" y="0"/>
                </a:moveTo>
                <a:lnTo>
                  <a:pt x="2247899" y="0"/>
                </a:lnTo>
                <a:lnTo>
                  <a:pt x="2247899" y="2169654"/>
                </a:lnTo>
                <a:lnTo>
                  <a:pt x="2137838" y="2209937"/>
                </a:lnTo>
                <a:cubicBezTo>
                  <a:pt x="1983043" y="2258083"/>
                  <a:pt x="1818463" y="2284020"/>
                  <a:pt x="1647825" y="2284020"/>
                </a:cubicBezTo>
                <a:cubicBezTo>
                  <a:pt x="737756" y="2284020"/>
                  <a:pt x="0" y="1546264"/>
                  <a:pt x="0" y="636195"/>
                </a:cubicBezTo>
                <a:cubicBezTo>
                  <a:pt x="0" y="465557"/>
                  <a:pt x="25937" y="300977"/>
                  <a:pt x="74083" y="1461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深度视觉·原创设计 https://www.docer.com/works?userid=22383862"/>
          <p:cNvSpPr>
            <a:spLocks noChangeAspect="1"/>
          </p:cNvSpPr>
          <p:nvPr/>
        </p:nvSpPr>
        <p:spPr>
          <a:xfrm>
            <a:off x="828745" y="650126"/>
            <a:ext cx="659092" cy="659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1" name="深度视觉·原创设计 https://www.docer.com/works?userid=22383862"/>
          <p:cNvSpPr/>
          <p:nvPr/>
        </p:nvSpPr>
        <p:spPr>
          <a:xfrm>
            <a:off x="5606145" y="3259733"/>
            <a:ext cx="4403381" cy="127973"/>
          </a:xfrm>
          <a:prstGeom prst="roundRect">
            <a:avLst>
              <a:gd name="adj" fmla="val 50000"/>
            </a:avLst>
          </a:prstGeom>
          <a:gradFill flip="none" rotWithShape="1">
            <a:gsLst>
              <a:gs pos="55000">
                <a:schemeClr val="accent1">
                  <a:alpha val="40000"/>
                </a:schemeClr>
              </a:gs>
              <a:gs pos="0">
                <a:schemeClr val="accent1">
                  <a:alpha val="0"/>
                </a:schemeClr>
              </a:gs>
              <a:gs pos="100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8" name="深度视觉·原创设计 https://www.docer.com/works?userid=22383862"/>
          <p:cNvSpPr/>
          <p:nvPr/>
        </p:nvSpPr>
        <p:spPr>
          <a:xfrm>
            <a:off x="2374990" y="2532610"/>
            <a:ext cx="1499586" cy="14995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cs typeface="+mn-ea"/>
                <a:sym typeface="+mn-lt"/>
              </a:rPr>
              <a:t>2</a:t>
            </a:r>
            <a:endParaRPr lang="zh-CN" altLang="en-US" sz="6000" b="1" dirty="0">
              <a:cs typeface="+mn-ea"/>
              <a:sym typeface="+mn-lt"/>
            </a:endParaRPr>
          </a:p>
        </p:txBody>
      </p:sp>
      <p:sp>
        <p:nvSpPr>
          <p:cNvPr id="19" name="深度视觉·原创设计 https://www.docer.com/works?userid=22383862"/>
          <p:cNvSpPr/>
          <p:nvPr/>
        </p:nvSpPr>
        <p:spPr>
          <a:xfrm rot="5400000">
            <a:off x="4471485" y="3167944"/>
            <a:ext cx="690036" cy="14510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0" name="深度视觉·原创设计 https://www.docer.com/works?userid=22383862"/>
          <p:cNvSpPr txBox="1"/>
          <p:nvPr/>
        </p:nvSpPr>
        <p:spPr>
          <a:xfrm>
            <a:off x="5636407" y="2723370"/>
            <a:ext cx="3493264" cy="707886"/>
          </a:xfrm>
          <a:prstGeom prst="rect">
            <a:avLst/>
          </a:prstGeom>
          <a:noFill/>
        </p:spPr>
        <p:txBody>
          <a:bodyPr wrap="none" rtlCol="0">
            <a:spAutoFit/>
          </a:bodyPr>
          <a:lstStyle/>
          <a:p>
            <a:r>
              <a:rPr lang="zh-CN" altLang="en-US" sz="4000" b="1" i="1" spc="300">
                <a:solidFill>
                  <a:srgbClr val="3B3B3B"/>
                </a:solidFill>
                <a:cs typeface="+mn-ea"/>
                <a:sym typeface="+mn-lt"/>
              </a:rPr>
              <a:t>运营阶段计划</a:t>
            </a:r>
            <a:endParaRPr lang="zh-CN" altLang="en-US" sz="4000" b="1" i="1" spc="300" dirty="0">
              <a:solidFill>
                <a:srgbClr val="3B3B3B"/>
              </a:solidFill>
              <a:cs typeface="+mn-ea"/>
              <a:sym typeface="+mn-lt"/>
            </a:endParaRPr>
          </a:p>
        </p:txBody>
      </p:sp>
      <p:sp>
        <p:nvSpPr>
          <p:cNvPr id="21" name="深度视觉·原创设计 https://www.docer.com/works?userid=22383862"/>
          <p:cNvSpPr txBox="1"/>
          <p:nvPr/>
        </p:nvSpPr>
        <p:spPr>
          <a:xfrm>
            <a:off x="5606145" y="3585515"/>
            <a:ext cx="4411785" cy="338554"/>
          </a:xfrm>
          <a:prstGeom prst="rect">
            <a:avLst/>
          </a:prstGeom>
          <a:noFill/>
        </p:spPr>
        <p:txBody>
          <a:bodyPr wrap="none" rtlCol="0">
            <a:spAutoFit/>
          </a:bodyPr>
          <a:lstStyle/>
          <a:p>
            <a:r>
              <a:rPr lang="en-US" altLang="zh-CN" sz="1600" i="1" spc="300" dirty="0">
                <a:solidFill>
                  <a:schemeClr val="tx1">
                    <a:lumMod val="85000"/>
                    <a:lumOff val="15000"/>
                    <a:alpha val="40000"/>
                  </a:schemeClr>
                </a:solidFill>
                <a:cs typeface="+mn-ea"/>
                <a:sym typeface="+mn-lt"/>
              </a:rPr>
              <a:t>Review of work contents details</a:t>
            </a:r>
            <a:endParaRPr lang="zh-CN" altLang="en-US" sz="1600" i="1" spc="300" dirty="0">
              <a:solidFill>
                <a:schemeClr val="tx1">
                  <a:lumMod val="85000"/>
                  <a:lumOff val="15000"/>
                  <a:alpha val="40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PLACING_PICTURE_USER_VIEWPORT" val="{&quot;height&quot;:9457,&quot;width&quot;:11417}"/>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UNIT_PLACING_PICTURE_USER_VIEWPORT" val="{&quot;height&quot;:5554,&quot;width&quot;:10192}"/>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commondata" val="eyJjb3VudCI6MTYsImhkaWQiOiIzMTA1Mzk3NjAwNGMzOTBlNWRmNjY4OTAwYjE0ZTQ5NSIsInVzZXJDb3VudCI6MX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
      <a:dk1>
        <a:srgbClr val="000000"/>
      </a:dk1>
      <a:lt1>
        <a:srgbClr val="FFFFFF"/>
      </a:lt1>
      <a:dk2>
        <a:srgbClr val="44546A"/>
      </a:dk2>
      <a:lt2>
        <a:srgbClr val="E7E6E6"/>
      </a:lt2>
      <a:accent1>
        <a:srgbClr val="324F8E"/>
      </a:accent1>
      <a:accent2>
        <a:srgbClr val="ECAE32"/>
      </a:accent2>
      <a:accent3>
        <a:srgbClr val="A5A5A5"/>
      </a:accent3>
      <a:accent4>
        <a:srgbClr val="FFC000"/>
      </a:accent4>
      <a:accent5>
        <a:srgbClr val="5B9BD5"/>
      </a:accent5>
      <a:accent6>
        <a:srgbClr val="70AD47"/>
      </a:accent6>
      <a:hlink>
        <a:srgbClr val="0563C1"/>
      </a:hlink>
      <a:folHlink>
        <a:srgbClr val="954F72"/>
      </a:folHlink>
    </a:clrScheme>
    <a:fontScheme name="5judi4po">
      <a:majorFont>
        <a:latin typeface="汉仪正圆-55W"/>
        <a:ea typeface="汉仪正圆-55W"/>
        <a:cs typeface=""/>
      </a:majorFont>
      <a:minorFont>
        <a:latin typeface="汉仪正圆-55W"/>
        <a:ea typeface="汉仪正圆-5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2470</Words>
  <Application>WPS 演示</Application>
  <PresentationFormat>宽屏</PresentationFormat>
  <Paragraphs>412</Paragraphs>
  <Slides>32</Slides>
  <Notes>1</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Arial</vt:lpstr>
      <vt:lpstr>宋体</vt:lpstr>
      <vt:lpstr>Wingdings</vt:lpstr>
      <vt:lpstr>Source Han Sans CN Normal</vt:lpstr>
      <vt:lpstr>Yu Gothic UI Semilight</vt:lpstr>
      <vt:lpstr>Gill Sans</vt:lpstr>
      <vt:lpstr>汉仪正圆-55W</vt:lpstr>
      <vt:lpstr>微软雅黑</vt:lpstr>
      <vt:lpstr>Arial Unicode MS</vt:lpstr>
      <vt:lpstr>等线</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CharlieBU</cp:lastModifiedBy>
  <cp:revision>19</cp:revision>
  <dcterms:created xsi:type="dcterms:W3CDTF">2022-02-09T11:55:00Z</dcterms:created>
  <dcterms:modified xsi:type="dcterms:W3CDTF">2024-01-13T05:13:33Z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KSOTemplateUUID">
    <vt:lpwstr>v1.0_mb_uofVuS2Gg56d/L+6xpshBQ==</vt:lpwstr>
  </property>
  <property fmtid="{D5CDD505-2E9C-101B-9397-08002B2CF9AE}" pid="4" name="ICV">
    <vt:lpwstr>156ACB7F8B2B4A1FA3E39A8FC03F1FD3_11</vt:lpwstr>
  </property>
</Properties>
</file>